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9" r:id="rId4"/>
    <p:sldId id="264" r:id="rId5"/>
    <p:sldId id="263" r:id="rId6"/>
    <p:sldId id="262" r:id="rId7"/>
    <p:sldId id="268" r:id="rId8"/>
    <p:sldId id="269" r:id="rId9"/>
    <p:sldId id="271" r:id="rId10"/>
    <p:sldId id="273" r:id="rId11"/>
    <p:sldId id="272" r:id="rId12"/>
    <p:sldId id="274" r:id="rId13"/>
    <p:sldId id="275" r:id="rId14"/>
    <p:sldId id="276" r:id="rId15"/>
    <p:sldId id="280" r:id="rId16"/>
    <p:sldId id="278" r:id="rId17"/>
    <p:sldId id="279" r:id="rId18"/>
    <p:sldId id="281" r:id="rId19"/>
    <p:sldId id="282" r:id="rId20"/>
    <p:sldId id="283" r:id="rId21"/>
    <p:sldId id="285" r:id="rId22"/>
    <p:sldId id="284" r:id="rId23"/>
    <p:sldId id="277" r:id="rId24"/>
    <p:sldId id="286" r:id="rId25"/>
    <p:sldId id="287" r:id="rId26"/>
    <p:sldId id="288" r:id="rId27"/>
    <p:sldId id="289" r:id="rId28"/>
    <p:sldId id="291" r:id="rId29"/>
    <p:sldId id="290" r:id="rId30"/>
    <p:sldId id="293" r:id="rId31"/>
    <p:sldId id="294" r:id="rId32"/>
    <p:sldId id="296" r:id="rId33"/>
    <p:sldId id="29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F8DEC-2011-4624-984A-84ECFE0AB1F7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D6EFE-FB63-4328-90D1-F8A60FF9DBB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7972C-4E96-4080-9D42-42D718E1E68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301AE-63C6-4331-B3DA-135442FD351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 </a:t>
            </a:r>
            <a:r>
              <a:rPr lang="en-GB" dirty="0" err="1" smtClean="0"/>
              <a:t>Compostional</a:t>
            </a:r>
            <a:r>
              <a:rPr lang="en-GB" dirty="0" smtClean="0"/>
              <a:t> Idea</a:t>
            </a:r>
            <a:endParaRPr lang="en-GB" dirty="0"/>
          </a:p>
        </p:txBody>
      </p:sp>
      <p:pic>
        <p:nvPicPr>
          <p:cNvPr id="5" name="Picture 4" descr="Spire U3A Ti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But why stick to a rounded shape?</a:t>
            </a:r>
            <a:endParaRPr lang="en-GB" sz="2800" dirty="0"/>
          </a:p>
        </p:txBody>
      </p:sp>
      <p:pic>
        <p:nvPicPr>
          <p:cNvPr id="6" name="Picture 5" descr="El_Hemisférico,_Ciudad_de_las_Artes_y_las_Ciencias,_Valencia,_España,_2014-06-29,_DD_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420888"/>
            <a:ext cx="6768752" cy="3807424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092280" y="1556792"/>
            <a:ext cx="1594520" cy="456937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64744" y="2348880"/>
            <a:ext cx="3029717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Here we have another round part in the form of a face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68114" y="2348880"/>
            <a:ext cx="3022977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This tree shape is again rounded and bang in the centre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3525" y="2348880"/>
            <a:ext cx="5392156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aircraft has the interest of the rounded form tail fin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5467" y="2348880"/>
            <a:ext cx="3508271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There is no reason why a square shape is not used as this painting in the spot light shows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61374" y="2348880"/>
            <a:ext cx="3036457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Another square shape within. The Tesco clock.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31564" y="2348880"/>
            <a:ext cx="2696078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Or looking down a series of rectangles.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64223" y="2348880"/>
            <a:ext cx="3430759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Or even a set of shiny chairs glinting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00192" y="2348880"/>
            <a:ext cx="3558822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This is a real life example of a shape within.</a:t>
            </a:r>
          </a:p>
          <a:p>
            <a:pPr algn="ctr"/>
            <a:r>
              <a:rPr lang="en-GB" sz="2800" dirty="0" smtClean="0"/>
              <a:t>This church is built within an older church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94432" y="2348880"/>
            <a:ext cx="2170342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This is a mixture of round and rectangular</a:t>
            </a:r>
          </a:p>
          <a:p>
            <a:pPr algn="ctr"/>
            <a:r>
              <a:rPr lang="en-GB" sz="2800" dirty="0" smtClean="0"/>
              <a:t>Plus a rail track border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600200"/>
            <a:ext cx="6696744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 shape of the image consists of more than the outer frame but also the forms that fill the picture space.</a:t>
            </a:r>
          </a:p>
          <a:p>
            <a:endParaRPr lang="en-GB" dirty="0"/>
          </a:p>
          <a:p>
            <a:r>
              <a:rPr lang="en-GB" dirty="0" smtClean="0"/>
              <a:t>The human face is the reason why Portrait Photography is rewarding because of the structure of the face.</a:t>
            </a:r>
          </a:p>
          <a:p>
            <a:endParaRPr lang="en-GB" dirty="0" smtClean="0"/>
          </a:p>
          <a:p>
            <a:r>
              <a:rPr lang="en-GB" dirty="0" smtClean="0"/>
              <a:t>But other topics need more work.</a:t>
            </a:r>
            <a:endParaRPr lang="en-GB" dirty="0"/>
          </a:p>
        </p:txBody>
      </p:sp>
      <p:pic>
        <p:nvPicPr>
          <p:cNvPr id="4" name="Picture 3" descr="Spire U3A Ti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3010" y="2348880"/>
            <a:ext cx="3653185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daddy long legs shape has all the attention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Up he goes- </a:t>
            </a:r>
            <a:r>
              <a:rPr lang="en-GB" dirty="0" err="1" smtClean="0"/>
              <a:t>Quiller</a:t>
            </a:r>
            <a:r>
              <a:rPr lang="en-GB" dirty="0" smtClean="0"/>
              <a:t> in Halifax</a:t>
            </a:r>
            <a:endParaRPr lang="en-GB" dirty="0"/>
          </a:p>
        </p:txBody>
      </p:sp>
      <p:pic>
        <p:nvPicPr>
          <p:cNvPr id="7" name="Content Placeholder 6" descr="_MG_8150 cop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59786" y="2174875"/>
            <a:ext cx="2635015" cy="39512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And Down again</a:t>
            </a:r>
            <a:endParaRPr lang="en-GB" dirty="0"/>
          </a:p>
        </p:txBody>
      </p:sp>
      <p:pic>
        <p:nvPicPr>
          <p:cNvPr id="8" name="Content Placeholder 7" descr="Down the Steps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348816" y="2174875"/>
            <a:ext cx="2634192" cy="3951288"/>
          </a:xfrm>
        </p:spPr>
      </p:pic>
      <p:pic>
        <p:nvPicPr>
          <p:cNvPr id="9" name="Picture 8" descr="Spire U3A Tin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7463" y="2348880"/>
            <a:ext cx="6064280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curving rails and the light area show us the people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4618" y="2348880"/>
            <a:ext cx="6069969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old post grabs our gaze. The hut adds to the shot.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3524" y="2348880"/>
            <a:ext cx="5392156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symbol is a shape within here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97005" y="2348880"/>
            <a:ext cx="5365195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near gravestone is the shape that we see first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63059" y="2348880"/>
            <a:ext cx="3033087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Red within really does work to get your attention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9388" y="2348880"/>
            <a:ext cx="3400428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chalk marks leads us in. To what?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060848"/>
            <a:ext cx="6120680" cy="442984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shapes of the specs takes us deep within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3524" y="2348880"/>
            <a:ext cx="5392156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The silhouettes of the ponies is the interest here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Here is an example of a frame within and a human face as well.</a:t>
            </a:r>
            <a:endParaRPr lang="en-GB" dirty="0"/>
          </a:p>
        </p:txBody>
      </p:sp>
      <p:pic>
        <p:nvPicPr>
          <p:cNvPr id="5" name="Content Placeholder 4" descr="Wilton House_Quee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7115" y="1600200"/>
            <a:ext cx="3620770" cy="4525963"/>
          </a:xfrm>
        </p:spPr>
      </p:pic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340768"/>
            <a:ext cx="7560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rial Rounded MT Bold" pitchFamily="34" charset="0"/>
              </a:rPr>
              <a:t>A practical aid to composition is to hold up a small frame to assess the shape within your next image.</a:t>
            </a:r>
          </a:p>
          <a:p>
            <a:endParaRPr lang="en-GB" sz="3200" dirty="0" smtClean="0">
              <a:latin typeface="Arial Rounded MT Bold" pitchFamily="34" charset="0"/>
            </a:endParaRPr>
          </a:p>
          <a:p>
            <a:r>
              <a:rPr lang="en-GB" sz="3200" dirty="0" smtClean="0">
                <a:latin typeface="Arial Rounded MT Bold" pitchFamily="34" charset="0"/>
              </a:rPr>
              <a:t>An old slide frame is perfect for this.</a:t>
            </a:r>
          </a:p>
          <a:p>
            <a:endParaRPr lang="en-GB" sz="3200" dirty="0" smtClean="0">
              <a:latin typeface="Arial Rounded MT Bold" pitchFamily="34" charset="0"/>
            </a:endParaRPr>
          </a:p>
          <a:p>
            <a:r>
              <a:rPr lang="en-GB" sz="3200" dirty="0" smtClean="0">
                <a:latin typeface="Arial Rounded MT Bold" pitchFamily="34" charset="0"/>
              </a:rPr>
              <a:t>Also try looking with half closed eyes to blur the scene and reduce the detail but showing the shapes within.</a:t>
            </a:r>
            <a:endParaRPr lang="en-GB" sz="3200" dirty="0">
              <a:latin typeface="Arial Rounded MT Bold" pitchFamily="34" charset="0"/>
            </a:endParaRPr>
          </a:p>
        </p:txBody>
      </p:sp>
      <p:pic>
        <p:nvPicPr>
          <p:cNvPr id="4" name="Picture 3" descr="Spire U3A Ti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340768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rial Rounded MT Bold" pitchFamily="34" charset="0"/>
              </a:rPr>
              <a:t>Why not vignette your image when post processing the photograph to draw in the eye?</a:t>
            </a:r>
          </a:p>
          <a:p>
            <a:endParaRPr lang="en-GB" sz="3200" dirty="0" smtClean="0">
              <a:latin typeface="Arial Rounded MT Bold" pitchFamily="34" charset="0"/>
            </a:endParaRPr>
          </a:p>
          <a:p>
            <a:r>
              <a:rPr lang="en-GB" sz="3200" dirty="0" smtClean="0">
                <a:latin typeface="Arial Rounded MT Bold" pitchFamily="34" charset="0"/>
              </a:rPr>
              <a:t>Maybe you could add a special border of your own to do this.</a:t>
            </a:r>
            <a:endParaRPr lang="en-GB" sz="3200" dirty="0">
              <a:latin typeface="Arial Rounded MT Bold" pitchFamily="34" charset="0"/>
            </a:endParaRPr>
          </a:p>
        </p:txBody>
      </p:sp>
      <p:pic>
        <p:nvPicPr>
          <p:cNvPr id="4" name="Picture 3" descr="Spire U3A Ti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pic>
        <p:nvPicPr>
          <p:cNvPr id="4" name="Content Placeholder 3" descr="Post-&amp;-H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556792"/>
            <a:ext cx="6793190" cy="4525963"/>
          </a:xfrm>
        </p:spPr>
      </p:pic>
      <p:sp>
        <p:nvSpPr>
          <p:cNvPr id="6" name="TextBox 5"/>
          <p:cNvSpPr txBox="1"/>
          <p:nvPr/>
        </p:nvSpPr>
        <p:spPr>
          <a:xfrm>
            <a:off x="1259632" y="3501008"/>
            <a:ext cx="38164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chemeClr val="accent6">
                    <a:lumMod val="50000"/>
                  </a:schemeClr>
                </a:solidFill>
                <a:latin typeface="Arial Rounded MT Bold" pitchFamily="34" charset="0"/>
              </a:rPr>
              <a:t>The End</a:t>
            </a:r>
          </a:p>
          <a:p>
            <a:endParaRPr lang="en-GB" dirty="0"/>
          </a:p>
        </p:txBody>
      </p:sp>
      <p:pic>
        <p:nvPicPr>
          <p:cNvPr id="7" name="Picture 6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pic>
        <p:nvPicPr>
          <p:cNvPr id="4" name="Content Placeholder 3" descr="Post-&amp;-H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556792"/>
            <a:ext cx="6793190" cy="4525963"/>
          </a:xfrm>
        </p:spPr>
      </p:pic>
      <p:sp>
        <p:nvSpPr>
          <p:cNvPr id="6" name="TextBox 5"/>
          <p:cNvSpPr txBox="1"/>
          <p:nvPr/>
        </p:nvSpPr>
        <p:spPr>
          <a:xfrm>
            <a:off x="1259632" y="5013176"/>
            <a:ext cx="38164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accent6">
                    <a:lumMod val="50000"/>
                  </a:schemeClr>
                </a:solidFill>
                <a:latin typeface="Arial Rounded MT Bold" pitchFamily="34" charset="0"/>
              </a:rPr>
              <a:t>By Peter Read</a:t>
            </a:r>
            <a:endParaRPr lang="en-GB" sz="4000" dirty="0" smtClean="0">
              <a:solidFill>
                <a:schemeClr val="accent6">
                  <a:lumMod val="50000"/>
                </a:schemeClr>
              </a:solidFill>
              <a:latin typeface="Arial Rounded MT Bold" pitchFamily="34" charset="0"/>
            </a:endParaRPr>
          </a:p>
          <a:p>
            <a:endParaRPr lang="en-GB" dirty="0"/>
          </a:p>
        </p:txBody>
      </p:sp>
      <p:pic>
        <p:nvPicPr>
          <p:cNvPr id="8" name="Picture 7" descr="Spire U3A Medium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293096"/>
            <a:ext cx="809625" cy="1285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Here is another idea.</a:t>
            </a:r>
          </a:p>
          <a:p>
            <a:r>
              <a:rPr lang="en-GB" dirty="0" smtClean="0"/>
              <a:t>An oval frame with a fancy border and the added bonus of a branched crack that looks like a stem.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utumn Bloom Maybe_20171201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348816" y="2174875"/>
            <a:ext cx="2634192" cy="3951288"/>
          </a:xfrm>
        </p:spPr>
      </p:pic>
      <p:pic>
        <p:nvPicPr>
          <p:cNvPr id="8" name="Picture 7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Round Theme continues</a:t>
            </a:r>
            <a:endParaRPr lang="en-GB" dirty="0"/>
          </a:p>
        </p:txBody>
      </p:sp>
      <p:pic>
        <p:nvPicPr>
          <p:cNvPr id="7" name="Content Placeholder 6" descr="Bindweed  2017090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98090"/>
            <a:ext cx="4040188" cy="330485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random_blast_texture_by_asphyxiate_stock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364757"/>
            <a:ext cx="4041775" cy="3571524"/>
          </a:xfrm>
        </p:spPr>
      </p:pic>
      <p:pic>
        <p:nvPicPr>
          <p:cNvPr id="9" name="Picture 8" descr="Spire U3A Tin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Black" pitchFamily="34" charset="0"/>
              </a:rPr>
              <a:t>Shapes Within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Circular Theme carries on</a:t>
            </a:r>
            <a:endParaRPr lang="en-GB" dirty="0"/>
          </a:p>
        </p:txBody>
      </p:sp>
      <p:pic>
        <p:nvPicPr>
          <p:cNvPr id="7" name="Content Placeholder 6" descr="Fish Finger Man_2017061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Content Placeholder 7" descr="HalloweenClock_2017100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3528392" cy="4896544"/>
          </a:xfrm>
        </p:spPr>
      </p:pic>
      <p:pic>
        <p:nvPicPr>
          <p:cNvPr id="9" name="Picture 8" descr="Spire U3A Tin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3600" dirty="0" smtClean="0">
                <a:latin typeface="Arial Black" pitchFamily="34" charset="0"/>
              </a:rPr>
              <a:t>Shapes Within</a:t>
            </a:r>
            <a:endParaRPr lang="en-GB" sz="3600" dirty="0"/>
          </a:p>
        </p:txBody>
      </p:sp>
      <p:pic>
        <p:nvPicPr>
          <p:cNvPr id="5" name="Content Placeholder 4" descr="Recovered_JPEG Digital Camera_44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30956" y="1484784"/>
            <a:ext cx="6144682" cy="460851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026568" cy="46910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The circular theme sort of continues here with this famous bronze sculpture on the beach at Aldeburgh, Suffolk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348880"/>
            <a:ext cx="6263878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Here the panes have shapes within such as </a:t>
            </a:r>
          </a:p>
          <a:p>
            <a:pPr algn="ctr"/>
            <a:r>
              <a:rPr lang="en-GB" sz="2800" dirty="0" smtClean="0"/>
              <a:t>the tree or the woman or the traffic light</a:t>
            </a:r>
            <a:endParaRPr lang="en-GB" sz="2800" dirty="0"/>
          </a:p>
        </p:txBody>
      </p:sp>
      <p:pic>
        <p:nvPicPr>
          <p:cNvPr id="6" name="Picture 5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latin typeface="Arial Black" pitchFamily="34" charset="0"/>
              </a:rPr>
              <a:t>Shapes Within</a:t>
            </a:r>
            <a:endParaRPr lang="en-GB" sz="4000" dirty="0"/>
          </a:p>
        </p:txBody>
      </p:sp>
      <p:pic>
        <p:nvPicPr>
          <p:cNvPr id="5" name="Content Placeholder 4" descr="Window_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3525" y="2348880"/>
            <a:ext cx="5392156" cy="404411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291264" cy="697755"/>
          </a:xfrm>
        </p:spPr>
        <p:txBody>
          <a:bodyPr>
            <a:noAutofit/>
          </a:bodyPr>
          <a:lstStyle/>
          <a:p>
            <a:pPr algn="ctr"/>
            <a:r>
              <a:rPr lang="en-GB" sz="2800" dirty="0" smtClean="0"/>
              <a:t>Perhaps multiple round shapes as in </a:t>
            </a:r>
          </a:p>
          <a:p>
            <a:pPr algn="ctr"/>
            <a:r>
              <a:rPr lang="en-GB" sz="2800" dirty="0" smtClean="0"/>
              <a:t>this </a:t>
            </a:r>
            <a:r>
              <a:rPr lang="en-GB" sz="2800" i="1" dirty="0" smtClean="0"/>
              <a:t>peach</a:t>
            </a:r>
            <a:r>
              <a:rPr lang="en-GB" sz="2800" dirty="0" smtClean="0"/>
              <a:t> of a photograph is worthy of a try</a:t>
            </a:r>
            <a:endParaRPr lang="en-GB" sz="2800" dirty="0"/>
          </a:p>
        </p:txBody>
      </p:sp>
      <p:pic>
        <p:nvPicPr>
          <p:cNvPr id="7" name="Picture 6" descr="Spire U3A Ti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192024" cy="306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520</Words>
  <Application>Microsoft Office PowerPoint</Application>
  <PresentationFormat>On-screen Show (4:3)</PresentationFormat>
  <Paragraphs>82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  <vt:lpstr>Shapes Within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Shapes Within</dc:title>
  <dc:creator>Peter</dc:creator>
  <cp:lastModifiedBy>Peter</cp:lastModifiedBy>
  <cp:revision>10</cp:revision>
  <dcterms:created xsi:type="dcterms:W3CDTF">2018-10-31T11:40:25Z</dcterms:created>
  <dcterms:modified xsi:type="dcterms:W3CDTF">2018-10-31T13:29:33Z</dcterms:modified>
</cp:coreProperties>
</file>