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21" r:id="rId3"/>
    <p:sldId id="306" r:id="rId4"/>
    <p:sldId id="325" r:id="rId5"/>
    <p:sldId id="308" r:id="rId6"/>
    <p:sldId id="307" r:id="rId7"/>
    <p:sldId id="323" r:id="rId8"/>
    <p:sldId id="324" r:id="rId9"/>
    <p:sldId id="322" r:id="rId10"/>
    <p:sldId id="311" r:id="rId11"/>
    <p:sldId id="258" r:id="rId12"/>
    <p:sldId id="259" r:id="rId13"/>
    <p:sldId id="299" r:id="rId14"/>
    <p:sldId id="300" r:id="rId15"/>
    <p:sldId id="298" r:id="rId16"/>
    <p:sldId id="280" r:id="rId17"/>
    <p:sldId id="262" r:id="rId18"/>
    <p:sldId id="263" r:id="rId19"/>
    <p:sldId id="264" r:id="rId20"/>
    <p:sldId id="265" r:id="rId21"/>
    <p:sldId id="266" r:id="rId22"/>
    <p:sldId id="272" r:id="rId23"/>
    <p:sldId id="267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68" r:id="rId42"/>
    <p:sldId id="292" r:id="rId43"/>
    <p:sldId id="293" r:id="rId44"/>
    <p:sldId id="294" r:id="rId45"/>
    <p:sldId id="332" r:id="rId46"/>
    <p:sldId id="295" r:id="rId47"/>
    <p:sldId id="296" r:id="rId48"/>
    <p:sldId id="291" r:id="rId49"/>
    <p:sldId id="301" r:id="rId50"/>
    <p:sldId id="305" r:id="rId51"/>
    <p:sldId id="304" r:id="rId52"/>
    <p:sldId id="303" r:id="rId53"/>
    <p:sldId id="309" r:id="rId54"/>
    <p:sldId id="302" r:id="rId55"/>
    <p:sldId id="312" r:id="rId56"/>
    <p:sldId id="313" r:id="rId57"/>
    <p:sldId id="310" r:id="rId58"/>
    <p:sldId id="317" r:id="rId59"/>
    <p:sldId id="314" r:id="rId60"/>
    <p:sldId id="315" r:id="rId61"/>
    <p:sldId id="318" r:id="rId62"/>
    <p:sldId id="319" r:id="rId63"/>
    <p:sldId id="326" r:id="rId64"/>
    <p:sldId id="327" r:id="rId65"/>
    <p:sldId id="328" r:id="rId66"/>
    <p:sldId id="329" r:id="rId67"/>
    <p:sldId id="331" r:id="rId6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9" autoAdjust="0"/>
    <p:restoredTop sz="94706" autoAdjust="0"/>
  </p:normalViewPr>
  <p:slideViewPr>
    <p:cSldViewPr>
      <p:cViewPr varScale="1">
        <p:scale>
          <a:sx n="107" d="100"/>
          <a:sy n="107" d="100"/>
        </p:scale>
        <p:origin x="-108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1D020-FA01-4596-AC8A-185D95467845}" type="datetimeFigureOut">
              <a:rPr lang="en-GB" smtClean="0"/>
              <a:pPr/>
              <a:t>30/11/2017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B62D5-6750-4FD7-B9B6-FCAB62BD162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1D020-FA01-4596-AC8A-185D95467845}" type="datetimeFigureOut">
              <a:rPr lang="en-GB" smtClean="0"/>
              <a:pPr/>
              <a:t>30/11/2017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B62D5-6750-4FD7-B9B6-FCAB62BD162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1D020-FA01-4596-AC8A-185D95467845}" type="datetimeFigureOut">
              <a:rPr lang="en-GB" smtClean="0"/>
              <a:pPr/>
              <a:t>30/11/2017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B62D5-6750-4FD7-B9B6-FCAB62BD162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1D020-FA01-4596-AC8A-185D95467845}" type="datetimeFigureOut">
              <a:rPr lang="en-GB" smtClean="0"/>
              <a:pPr/>
              <a:t>30/11/2017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B62D5-6750-4FD7-B9B6-FCAB62BD162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1D020-FA01-4596-AC8A-185D95467845}" type="datetimeFigureOut">
              <a:rPr lang="en-GB" smtClean="0"/>
              <a:pPr/>
              <a:t>30/11/2017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B62D5-6750-4FD7-B9B6-FCAB62BD162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1D020-FA01-4596-AC8A-185D95467845}" type="datetimeFigureOut">
              <a:rPr lang="en-GB" smtClean="0"/>
              <a:pPr/>
              <a:t>30/11/2017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B62D5-6750-4FD7-B9B6-FCAB62BD162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1D020-FA01-4596-AC8A-185D95467845}" type="datetimeFigureOut">
              <a:rPr lang="en-GB" smtClean="0"/>
              <a:pPr/>
              <a:t>30/11/2017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B62D5-6750-4FD7-B9B6-FCAB62BD162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1D020-FA01-4596-AC8A-185D95467845}" type="datetimeFigureOut">
              <a:rPr lang="en-GB" smtClean="0"/>
              <a:pPr/>
              <a:t>30/11/2017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B62D5-6750-4FD7-B9B6-FCAB62BD162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1D020-FA01-4596-AC8A-185D95467845}" type="datetimeFigureOut">
              <a:rPr lang="en-GB" smtClean="0"/>
              <a:pPr/>
              <a:t>30/11/2017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B62D5-6750-4FD7-B9B6-FCAB62BD162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1D020-FA01-4596-AC8A-185D95467845}" type="datetimeFigureOut">
              <a:rPr lang="en-GB" smtClean="0"/>
              <a:pPr/>
              <a:t>30/11/2017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B62D5-6750-4FD7-B9B6-FCAB62BD162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C371D020-FA01-4596-AC8A-185D95467845}" type="datetimeFigureOut">
              <a:rPr lang="en-GB" smtClean="0"/>
              <a:pPr/>
              <a:t>30/11/2017</a:t>
            </a:fld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F62B62D5-6750-4FD7-B9B6-FCAB62BD162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371D020-FA01-4596-AC8A-185D95467845}" type="datetimeFigureOut">
              <a:rPr lang="en-GB" smtClean="0"/>
              <a:pPr/>
              <a:t>30/11/2017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F62B62D5-6750-4FD7-B9B6-FCAB62BD162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9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9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9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9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9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9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9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9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9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9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9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New Objectivity</a:t>
            </a:r>
            <a:br>
              <a:rPr lang="en-GB" dirty="0" smtClean="0"/>
            </a:br>
            <a:r>
              <a:rPr lang="en-GB" dirty="0" smtClean="0"/>
              <a:t>Photography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Revolution 1920 to 1930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 Objectivity</a:t>
            </a:r>
            <a:endParaRPr lang="en-GB" dirty="0"/>
          </a:p>
        </p:txBody>
      </p:sp>
      <p:pic>
        <p:nvPicPr>
          <p:cNvPr id="5" name="Picture Placeholder 4" descr="paul-strand Taos, New Mexico, Ranchos Church 1931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5558" r="5558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Paul Strand</a:t>
            </a:r>
          </a:p>
          <a:p>
            <a:endParaRPr lang="en-GB" dirty="0" smtClean="0"/>
          </a:p>
          <a:p>
            <a:r>
              <a:rPr lang="en-GB" dirty="0" smtClean="0"/>
              <a:t>Taos, New Mexico, Ranchos Church </a:t>
            </a:r>
          </a:p>
          <a:p>
            <a:r>
              <a:rPr lang="en-GB" dirty="0" smtClean="0"/>
              <a:t>1931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 Objectivity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/>
              <a:t>“New Objectivity” is a term used to describe a sharply focused, documentary approach to photography which emerged in 1920s Europe. In the decade prior, the soft look of </a:t>
            </a:r>
            <a:r>
              <a:rPr lang="en-GB" dirty="0" err="1" smtClean="0"/>
              <a:t>pictorialism</a:t>
            </a:r>
            <a:r>
              <a:rPr lang="en-GB" dirty="0" smtClean="0"/>
              <a:t> was the dominant aesthetic practiced by art photographers seeking to emulate the expressive qualities of painting. German artists Albert </a:t>
            </a:r>
            <a:r>
              <a:rPr lang="en-GB" dirty="0" err="1" smtClean="0"/>
              <a:t>Renger-Patzsch</a:t>
            </a:r>
            <a:r>
              <a:rPr lang="en-GB" dirty="0" smtClean="0"/>
              <a:t>, August Sander, Karl </a:t>
            </a:r>
            <a:r>
              <a:rPr lang="en-GB" dirty="0" err="1" smtClean="0"/>
              <a:t>Blossfeldt</a:t>
            </a:r>
            <a:r>
              <a:rPr lang="en-GB" dirty="0" smtClean="0"/>
              <a:t>, and their counterparts in Europe and the United States moved in the opposite direction and embraced the camera’s mechanical ability to capture the real world in a clear, apparently objective manner.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 Objectivity</a:t>
            </a:r>
            <a:endParaRPr lang="en-GB" dirty="0"/>
          </a:p>
        </p:txBody>
      </p:sp>
      <p:pic>
        <p:nvPicPr>
          <p:cNvPr id="5" name="Picture Placeholder 4" descr="ARengerPatsch Glasses 1928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7023" r="702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Albert </a:t>
            </a:r>
            <a:r>
              <a:rPr lang="en-GB" dirty="0" err="1" smtClean="0"/>
              <a:t>Renger-Patzsch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Glasses</a:t>
            </a:r>
          </a:p>
          <a:p>
            <a:r>
              <a:rPr lang="en-GB" dirty="0" smtClean="0"/>
              <a:t>1928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 Objectivity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Albert </a:t>
            </a:r>
            <a:r>
              <a:rPr lang="en-GB" dirty="0" err="1" smtClean="0"/>
              <a:t>Renger-Patzsch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Blast Furnaces</a:t>
            </a:r>
          </a:p>
          <a:p>
            <a:r>
              <a:rPr lang="en-GB" dirty="0" smtClean="0"/>
              <a:t>1928</a:t>
            </a:r>
            <a:endParaRPr lang="en-GB" dirty="0"/>
          </a:p>
        </p:txBody>
      </p:sp>
      <p:pic>
        <p:nvPicPr>
          <p:cNvPr id="7" name="Picture Placeholder 6" descr="ARengerPatzsch_07-1100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751" r="751"/>
          <a:stretch>
            <a:fillRect/>
          </a:stretch>
        </p:blipFill>
        <p:spPr>
          <a:xfrm>
            <a:off x="2903538" y="0"/>
            <a:ext cx="5268912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New Objectivity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Albert </a:t>
            </a:r>
            <a:r>
              <a:rPr lang="en-GB" dirty="0" err="1" smtClean="0"/>
              <a:t>Renger-Patzsch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err="1" smtClean="0"/>
              <a:t>Stapelia</a:t>
            </a:r>
            <a:r>
              <a:rPr lang="en-GB" dirty="0" smtClean="0"/>
              <a:t> </a:t>
            </a:r>
            <a:r>
              <a:rPr lang="en-GB" dirty="0" err="1" smtClean="0"/>
              <a:t>variegata</a:t>
            </a:r>
            <a:r>
              <a:rPr lang="en-GB" dirty="0" smtClean="0"/>
              <a:t>, </a:t>
            </a:r>
            <a:r>
              <a:rPr lang="en-GB" dirty="0" err="1" smtClean="0"/>
              <a:t>Asclepiadaceae</a:t>
            </a:r>
            <a:r>
              <a:rPr lang="en-GB" dirty="0" smtClean="0"/>
              <a:t>. 1923</a:t>
            </a:r>
            <a:endParaRPr lang="en-GB" dirty="0"/>
          </a:p>
        </p:txBody>
      </p:sp>
      <p:pic>
        <p:nvPicPr>
          <p:cNvPr id="7" name="Picture Placeholder 6" descr="AlbertRengerPatzsch_ Stapelia variegata, Asclepiadaceae. 1923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2310" b="2310"/>
          <a:stretch>
            <a:fillRect/>
          </a:stretch>
        </p:blipFill>
        <p:spPr>
          <a:xfrm>
            <a:off x="2903538" y="0"/>
            <a:ext cx="534035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New Objectivity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Albert </a:t>
            </a:r>
            <a:r>
              <a:rPr lang="en-GB" dirty="0" err="1" smtClean="0"/>
              <a:t>Renger-Patzsch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Open Book </a:t>
            </a:r>
          </a:p>
          <a:p>
            <a:r>
              <a:rPr lang="en-GB" dirty="0" smtClean="0"/>
              <a:t>1930</a:t>
            </a:r>
            <a:endParaRPr lang="en-GB" dirty="0"/>
          </a:p>
        </p:txBody>
      </p:sp>
      <p:pic>
        <p:nvPicPr>
          <p:cNvPr id="7" name="Picture Placeholder 6" descr="Hein Gorny Untitled (Open Book), Ca. 1930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6230" b="6230"/>
          <a:stretch>
            <a:fillRect/>
          </a:stretch>
        </p:blipFill>
        <p:spPr>
          <a:xfrm>
            <a:off x="2903538" y="1484313"/>
            <a:ext cx="6248400" cy="43211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New Objectivity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August Sander</a:t>
            </a:r>
          </a:p>
          <a:p>
            <a:r>
              <a:rPr lang="en-GB" dirty="0" smtClean="0"/>
              <a:t>German</a:t>
            </a:r>
          </a:p>
          <a:p>
            <a:r>
              <a:rPr lang="en-GB" dirty="0" smtClean="0"/>
              <a:t>A Jew</a:t>
            </a:r>
          </a:p>
          <a:p>
            <a:r>
              <a:rPr lang="en-GB" dirty="0" smtClean="0"/>
              <a:t>1876 – 1964</a:t>
            </a:r>
          </a:p>
          <a:p>
            <a:endParaRPr lang="en-GB" dirty="0" smtClean="0"/>
          </a:p>
          <a:p>
            <a:r>
              <a:rPr lang="en-GB" dirty="0" smtClean="0"/>
              <a:t>Sander's first book </a:t>
            </a:r>
            <a:r>
              <a:rPr lang="en-GB" i="1" dirty="0" smtClean="0"/>
              <a:t>Face of our Time</a:t>
            </a:r>
            <a:r>
              <a:rPr lang="en-GB" dirty="0" smtClean="0"/>
              <a:t> (German: </a:t>
            </a:r>
            <a:r>
              <a:rPr lang="en-GB" i="1" dirty="0" err="1" smtClean="0"/>
              <a:t>Antlitz</a:t>
            </a:r>
            <a:r>
              <a:rPr lang="en-GB" i="1" dirty="0" smtClean="0"/>
              <a:t> </a:t>
            </a:r>
            <a:r>
              <a:rPr lang="en-GB" i="1" dirty="0" err="1" smtClean="0"/>
              <a:t>der</a:t>
            </a:r>
            <a:r>
              <a:rPr lang="en-GB" i="1" dirty="0" smtClean="0"/>
              <a:t> </a:t>
            </a:r>
            <a:r>
              <a:rPr lang="en-GB" i="1" dirty="0" err="1" smtClean="0"/>
              <a:t>Zeit</a:t>
            </a:r>
            <a:r>
              <a:rPr lang="en-GB" dirty="0" smtClean="0"/>
              <a:t>) was published in 1929. </a:t>
            </a:r>
            <a:r>
              <a:rPr lang="en-GB" smtClean="0"/>
              <a:t>Sander has been described as "the most important German portrait photographer of the early twentieth century."</a:t>
            </a:r>
            <a:endParaRPr lang="en-GB" dirty="0"/>
          </a:p>
        </p:txBody>
      </p:sp>
      <p:pic>
        <p:nvPicPr>
          <p:cNvPr id="5" name="Picture Placeholder 4" descr="August Sander 1925 self portrait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5606" b="5606"/>
          <a:stretch>
            <a:fillRect/>
          </a:stretch>
        </p:blipFill>
        <p:spPr>
          <a:xfrm>
            <a:off x="2903538" y="0"/>
            <a:ext cx="5268912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New Objectivity</a:t>
            </a:r>
            <a:endParaRPr lang="en-GB" dirty="0"/>
          </a:p>
        </p:txBody>
      </p:sp>
      <p:pic>
        <p:nvPicPr>
          <p:cNvPr id="5" name="Picture Placeholder 4" descr="August_Sander_Bauernkinder_Westerwald_1912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8011" b="18011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August Sander</a:t>
            </a:r>
          </a:p>
          <a:p>
            <a:r>
              <a:rPr lang="en-GB" dirty="0" smtClean="0"/>
              <a:t>German</a:t>
            </a:r>
          </a:p>
          <a:p>
            <a:r>
              <a:rPr lang="en-GB" dirty="0" smtClean="0"/>
              <a:t>A Jew</a:t>
            </a:r>
          </a:p>
          <a:p>
            <a:r>
              <a:rPr lang="en-GB" dirty="0" smtClean="0"/>
              <a:t>1876 – 1964</a:t>
            </a:r>
          </a:p>
          <a:p>
            <a:endParaRPr lang="en-GB" dirty="0" smtClean="0"/>
          </a:p>
          <a:p>
            <a:r>
              <a:rPr lang="en-GB" dirty="0" smtClean="0"/>
              <a:t>Sander's first book </a:t>
            </a:r>
            <a:r>
              <a:rPr lang="en-GB" i="1" dirty="0" smtClean="0"/>
              <a:t>Face of our Time</a:t>
            </a:r>
            <a:r>
              <a:rPr lang="en-GB" dirty="0" smtClean="0"/>
              <a:t> (German: </a:t>
            </a:r>
            <a:r>
              <a:rPr lang="en-GB" i="1" dirty="0" err="1" smtClean="0"/>
              <a:t>Antlitz</a:t>
            </a:r>
            <a:r>
              <a:rPr lang="en-GB" i="1" dirty="0" smtClean="0"/>
              <a:t> </a:t>
            </a:r>
            <a:r>
              <a:rPr lang="en-GB" i="1" dirty="0" err="1" smtClean="0"/>
              <a:t>der</a:t>
            </a:r>
            <a:r>
              <a:rPr lang="en-GB" i="1" dirty="0" smtClean="0"/>
              <a:t> </a:t>
            </a:r>
            <a:r>
              <a:rPr lang="en-GB" i="1" dirty="0" err="1" smtClean="0"/>
              <a:t>Zeit</a:t>
            </a:r>
            <a:r>
              <a:rPr lang="en-GB" dirty="0" smtClean="0"/>
              <a:t>) was published in 1929. Sander has been described as "the most important German portrait photographer of the early twentieth century."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New Objectivity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August Sander</a:t>
            </a:r>
          </a:p>
          <a:p>
            <a:r>
              <a:rPr lang="en-GB" dirty="0" smtClean="0"/>
              <a:t>German</a:t>
            </a:r>
          </a:p>
          <a:p>
            <a:r>
              <a:rPr lang="en-GB" dirty="0" smtClean="0"/>
              <a:t>A Jew</a:t>
            </a:r>
          </a:p>
          <a:p>
            <a:r>
              <a:rPr lang="en-GB" dirty="0" smtClean="0"/>
              <a:t>1876 – 1964</a:t>
            </a:r>
          </a:p>
          <a:p>
            <a:endParaRPr lang="en-GB" dirty="0" smtClean="0"/>
          </a:p>
          <a:p>
            <a:r>
              <a:rPr lang="en-GB" dirty="0" smtClean="0"/>
              <a:t>Sander's first book </a:t>
            </a:r>
            <a:r>
              <a:rPr lang="en-GB" i="1" dirty="0" smtClean="0"/>
              <a:t>Face of our Time</a:t>
            </a:r>
            <a:r>
              <a:rPr lang="en-GB" dirty="0" smtClean="0"/>
              <a:t> (German: </a:t>
            </a:r>
            <a:r>
              <a:rPr lang="en-GB" i="1" dirty="0" err="1" smtClean="0"/>
              <a:t>Antlitz</a:t>
            </a:r>
            <a:r>
              <a:rPr lang="en-GB" i="1" dirty="0" smtClean="0"/>
              <a:t> </a:t>
            </a:r>
            <a:r>
              <a:rPr lang="en-GB" i="1" dirty="0" err="1" smtClean="0"/>
              <a:t>der</a:t>
            </a:r>
            <a:r>
              <a:rPr lang="en-GB" i="1" dirty="0" smtClean="0"/>
              <a:t> </a:t>
            </a:r>
            <a:r>
              <a:rPr lang="en-GB" i="1" dirty="0" err="1" smtClean="0"/>
              <a:t>Zeit</a:t>
            </a:r>
            <a:r>
              <a:rPr lang="en-GB" dirty="0" smtClean="0"/>
              <a:t>) was published in 1929. </a:t>
            </a:r>
            <a:r>
              <a:rPr lang="en-GB" smtClean="0"/>
              <a:t>Sander has been described as "the most important German portrait photographer of the early twentieth century."</a:t>
            </a:r>
            <a:endParaRPr lang="en-GB" dirty="0"/>
          </a:p>
        </p:txBody>
      </p:sp>
      <p:pic>
        <p:nvPicPr>
          <p:cNvPr id="7" name="Picture Placeholder 6" descr="Sander-Child-Westerwald-c.1926-7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1967" b="1196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New Objectivity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August Sander</a:t>
            </a:r>
          </a:p>
          <a:p>
            <a:r>
              <a:rPr lang="en-GB" dirty="0" smtClean="0"/>
              <a:t>German</a:t>
            </a:r>
          </a:p>
          <a:p>
            <a:r>
              <a:rPr lang="en-GB" dirty="0" smtClean="0"/>
              <a:t>A Jew</a:t>
            </a:r>
          </a:p>
          <a:p>
            <a:r>
              <a:rPr lang="en-GB" dirty="0" smtClean="0"/>
              <a:t>1876 – 1964</a:t>
            </a:r>
          </a:p>
          <a:p>
            <a:endParaRPr lang="en-GB" dirty="0" smtClean="0"/>
          </a:p>
          <a:p>
            <a:r>
              <a:rPr lang="en-GB" dirty="0" smtClean="0"/>
              <a:t>Sander's first book </a:t>
            </a:r>
            <a:r>
              <a:rPr lang="en-GB" i="1" dirty="0" smtClean="0"/>
              <a:t>Face of our Time</a:t>
            </a:r>
            <a:r>
              <a:rPr lang="en-GB" dirty="0" smtClean="0"/>
              <a:t> (German: </a:t>
            </a:r>
            <a:r>
              <a:rPr lang="en-GB" i="1" dirty="0" err="1" smtClean="0"/>
              <a:t>Antlitz</a:t>
            </a:r>
            <a:r>
              <a:rPr lang="en-GB" i="1" dirty="0" smtClean="0"/>
              <a:t> </a:t>
            </a:r>
            <a:r>
              <a:rPr lang="en-GB" i="1" dirty="0" err="1" smtClean="0"/>
              <a:t>der</a:t>
            </a:r>
            <a:r>
              <a:rPr lang="en-GB" i="1" dirty="0" smtClean="0"/>
              <a:t> </a:t>
            </a:r>
            <a:r>
              <a:rPr lang="en-GB" i="1" dirty="0" err="1" smtClean="0"/>
              <a:t>Zeit</a:t>
            </a:r>
            <a:r>
              <a:rPr lang="en-GB" dirty="0" smtClean="0"/>
              <a:t>) was published in 1929. </a:t>
            </a:r>
            <a:r>
              <a:rPr lang="en-GB" smtClean="0"/>
              <a:t>Sander has been described as "the most important German portrait photographer of the early twentieth century."</a:t>
            </a:r>
            <a:endParaRPr lang="en-GB" dirty="0"/>
          </a:p>
        </p:txBody>
      </p:sp>
      <p:pic>
        <p:nvPicPr>
          <p:cNvPr id="6" name="Picture Placeholder 5" descr="august-sander-anton-und-marta-1925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4417" b="1441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 Objectivity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New Objectivity Photography</a:t>
            </a:r>
          </a:p>
          <a:p>
            <a:r>
              <a:rPr lang="en-GB" sz="2000" dirty="0" smtClean="0">
                <a:solidFill>
                  <a:schemeClr val="bg2">
                    <a:lumMod val="50000"/>
                  </a:schemeClr>
                </a:solidFill>
              </a:rPr>
              <a:t>Paul Strand made a deliberate break with traditional subject matter. His new work appeared in </a:t>
            </a:r>
            <a:r>
              <a:rPr lang="en-GB" sz="2000" i="1" dirty="0" smtClean="0">
                <a:solidFill>
                  <a:schemeClr val="accent1">
                    <a:lumMod val="50000"/>
                  </a:schemeClr>
                </a:solidFill>
              </a:rPr>
              <a:t>Camera Work</a:t>
            </a:r>
            <a:r>
              <a:rPr lang="en-GB" sz="2000" dirty="0" smtClean="0">
                <a:solidFill>
                  <a:schemeClr val="bg2">
                    <a:lumMod val="50000"/>
                  </a:schemeClr>
                </a:solidFill>
              </a:rPr>
              <a:t> in 1917.</a:t>
            </a:r>
          </a:p>
          <a:p>
            <a:r>
              <a:rPr lang="en-GB" sz="2000" dirty="0" smtClean="0">
                <a:solidFill>
                  <a:schemeClr val="bg2">
                    <a:lumMod val="50000"/>
                  </a:schemeClr>
                </a:solidFill>
              </a:rPr>
              <a:t>He noticed the aesthetic appeal of the ordinary such as a </a:t>
            </a:r>
            <a:r>
              <a:rPr lang="en-GB" sz="2000" i="1" dirty="0" smtClean="0">
                <a:solidFill>
                  <a:schemeClr val="bg2">
                    <a:lumMod val="50000"/>
                  </a:schemeClr>
                </a:solidFill>
              </a:rPr>
              <a:t>White Fence</a:t>
            </a:r>
            <a:r>
              <a:rPr lang="en-GB" sz="2000" dirty="0" smtClean="0">
                <a:solidFill>
                  <a:schemeClr val="bg2">
                    <a:lumMod val="50000"/>
                  </a:schemeClr>
                </a:solidFill>
              </a:rPr>
              <a:t>.</a:t>
            </a:r>
          </a:p>
          <a:p>
            <a:r>
              <a:rPr lang="en-GB" sz="2000" dirty="0" smtClean="0">
                <a:solidFill>
                  <a:schemeClr val="bg2">
                    <a:lumMod val="50000"/>
                  </a:schemeClr>
                </a:solidFill>
              </a:rPr>
              <a:t>He wrote ‘that unlike other arts which are anti-photographic the camera is objective. This is the very essence of photography. </a:t>
            </a:r>
          </a:p>
          <a:p>
            <a:pPr>
              <a:buNone/>
            </a:pPr>
            <a:r>
              <a:rPr lang="en-GB" sz="2000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en-GB" sz="20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en-GB" sz="2000" dirty="0" smtClean="0">
                <a:solidFill>
                  <a:schemeClr val="bg2">
                    <a:lumMod val="50000"/>
                  </a:schemeClr>
                </a:solidFill>
              </a:rPr>
              <a:t>The Photographer has to clearly see the limitations and potential qualities of the medium.’</a:t>
            </a:r>
          </a:p>
          <a:p>
            <a:endParaRPr lang="en-GB" sz="2000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en-GB" sz="2000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endParaRPr lang="en-GB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b="1" i="1" dirty="0" smtClean="0">
                <a:solidFill>
                  <a:schemeClr val="accent1">
                    <a:lumMod val="50000"/>
                  </a:schemeClr>
                </a:solidFill>
              </a:rPr>
              <a:t>Camera Work </a:t>
            </a:r>
            <a:r>
              <a:rPr lang="en-GB" dirty="0" smtClean="0"/>
              <a:t>was a photo periodical from 1903 to 1917 . There were 50 issues.</a:t>
            </a:r>
          </a:p>
          <a:p>
            <a:endParaRPr lang="en-GB" dirty="0" smtClean="0"/>
          </a:p>
          <a:p>
            <a:r>
              <a:rPr lang="en-GB" dirty="0" smtClean="0"/>
              <a:t>It was produced by </a:t>
            </a:r>
            <a:r>
              <a:rPr lang="en-GB" b="1" dirty="0" smtClean="0">
                <a:solidFill>
                  <a:schemeClr val="accent1">
                    <a:lumMod val="75000"/>
                  </a:schemeClr>
                </a:solidFill>
              </a:rPr>
              <a:t>Alfred </a:t>
            </a:r>
            <a:r>
              <a:rPr lang="en-GB" b="1" dirty="0" err="1" smtClean="0">
                <a:solidFill>
                  <a:schemeClr val="accent1">
                    <a:lumMod val="75000"/>
                  </a:schemeClr>
                </a:solidFill>
              </a:rPr>
              <a:t>Steiglitz</a:t>
            </a:r>
            <a:r>
              <a:rPr lang="en-GB" b="1" dirty="0" smtClean="0"/>
              <a:t>.</a:t>
            </a:r>
          </a:p>
          <a:p>
            <a:endParaRPr lang="en-GB" b="1" dirty="0" smtClean="0"/>
          </a:p>
          <a:p>
            <a:r>
              <a:rPr lang="en-GB" dirty="0" smtClean="0"/>
              <a:t>He was a prominent photographer and there were many examples of his work in the magazine.</a:t>
            </a:r>
          </a:p>
          <a:p>
            <a:endParaRPr lang="en-GB" dirty="0" smtClean="0"/>
          </a:p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Paul Strand </a:t>
            </a:r>
            <a:r>
              <a:rPr lang="en-GB" dirty="0" smtClean="0"/>
              <a:t>lived from 1890 to 1976 in the USA.</a:t>
            </a:r>
            <a:endParaRPr lang="en-GB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New Objectivity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August Sander</a:t>
            </a:r>
          </a:p>
          <a:p>
            <a:r>
              <a:rPr lang="en-GB" dirty="0" smtClean="0"/>
              <a:t>German</a:t>
            </a:r>
          </a:p>
          <a:p>
            <a:r>
              <a:rPr lang="en-GB" dirty="0" smtClean="0"/>
              <a:t>A Jew</a:t>
            </a:r>
          </a:p>
          <a:p>
            <a:r>
              <a:rPr lang="en-GB" dirty="0" smtClean="0"/>
              <a:t>1876 – 1964</a:t>
            </a:r>
          </a:p>
          <a:p>
            <a:endParaRPr lang="en-GB" dirty="0" smtClean="0"/>
          </a:p>
          <a:p>
            <a:r>
              <a:rPr lang="en-GB" dirty="0" smtClean="0"/>
              <a:t>Sander's first book </a:t>
            </a:r>
            <a:r>
              <a:rPr lang="en-GB" i="1" dirty="0" smtClean="0"/>
              <a:t>Face of our Time</a:t>
            </a:r>
            <a:r>
              <a:rPr lang="en-GB" dirty="0" smtClean="0"/>
              <a:t> (German: </a:t>
            </a:r>
            <a:r>
              <a:rPr lang="en-GB" i="1" dirty="0" err="1" smtClean="0"/>
              <a:t>Antlitz</a:t>
            </a:r>
            <a:r>
              <a:rPr lang="en-GB" i="1" dirty="0" smtClean="0"/>
              <a:t> </a:t>
            </a:r>
            <a:r>
              <a:rPr lang="en-GB" i="1" dirty="0" err="1" smtClean="0"/>
              <a:t>der</a:t>
            </a:r>
            <a:r>
              <a:rPr lang="en-GB" i="1" dirty="0" smtClean="0"/>
              <a:t> </a:t>
            </a:r>
            <a:r>
              <a:rPr lang="en-GB" i="1" dirty="0" err="1" smtClean="0"/>
              <a:t>Zeit</a:t>
            </a:r>
            <a:r>
              <a:rPr lang="en-GB" dirty="0" smtClean="0"/>
              <a:t>) was published in 1929. </a:t>
            </a:r>
            <a:r>
              <a:rPr lang="en-GB" smtClean="0"/>
              <a:t>Sander has been described as "the most important German portrait photographer of the early twentieth century."</a:t>
            </a:r>
            <a:endParaRPr lang="en-GB" dirty="0"/>
          </a:p>
        </p:txBody>
      </p:sp>
      <p:pic>
        <p:nvPicPr>
          <p:cNvPr id="9" name="Picture Placeholder 8" descr="August Sander (38)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9093" b="19093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New Objectivity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August Sander</a:t>
            </a:r>
          </a:p>
          <a:p>
            <a:r>
              <a:rPr lang="en-GB" dirty="0" smtClean="0"/>
              <a:t>German</a:t>
            </a:r>
          </a:p>
          <a:p>
            <a:r>
              <a:rPr lang="en-GB" dirty="0" smtClean="0"/>
              <a:t>A Jew</a:t>
            </a:r>
          </a:p>
          <a:p>
            <a:r>
              <a:rPr lang="en-GB" dirty="0" smtClean="0"/>
              <a:t>1876 – 1964</a:t>
            </a:r>
          </a:p>
          <a:p>
            <a:endParaRPr lang="en-GB" dirty="0" smtClean="0"/>
          </a:p>
          <a:p>
            <a:r>
              <a:rPr lang="en-GB" dirty="0" smtClean="0"/>
              <a:t>Sander's first book </a:t>
            </a:r>
            <a:r>
              <a:rPr lang="en-GB" i="1" dirty="0" smtClean="0"/>
              <a:t>Face of our Time</a:t>
            </a:r>
            <a:r>
              <a:rPr lang="en-GB" dirty="0" smtClean="0"/>
              <a:t> (German: </a:t>
            </a:r>
            <a:r>
              <a:rPr lang="en-GB" i="1" dirty="0" err="1" smtClean="0"/>
              <a:t>Antlitz</a:t>
            </a:r>
            <a:r>
              <a:rPr lang="en-GB" i="1" dirty="0" smtClean="0"/>
              <a:t> </a:t>
            </a:r>
            <a:r>
              <a:rPr lang="en-GB" i="1" dirty="0" err="1" smtClean="0"/>
              <a:t>der</a:t>
            </a:r>
            <a:r>
              <a:rPr lang="en-GB" i="1" dirty="0" smtClean="0"/>
              <a:t> </a:t>
            </a:r>
            <a:r>
              <a:rPr lang="en-GB" i="1" dirty="0" err="1" smtClean="0"/>
              <a:t>Zeit</a:t>
            </a:r>
            <a:r>
              <a:rPr lang="en-GB" dirty="0" smtClean="0"/>
              <a:t>) was published in 1929. </a:t>
            </a:r>
            <a:r>
              <a:rPr lang="en-GB" smtClean="0"/>
              <a:t>Sander has been described as "the most important German portrait photographer of the early twentieth century."</a:t>
            </a:r>
            <a:endParaRPr lang="en-GB" dirty="0"/>
          </a:p>
        </p:txBody>
      </p:sp>
      <p:pic>
        <p:nvPicPr>
          <p:cNvPr id="13" name="Picture Placeholder 12" descr="August Sander (34)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364" b="364"/>
          <a:stretch>
            <a:fillRect/>
          </a:stretch>
        </p:blipFill>
        <p:spPr>
          <a:xfrm>
            <a:off x="2903538" y="0"/>
            <a:ext cx="4837112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New Objectivity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August Sander</a:t>
            </a:r>
          </a:p>
          <a:p>
            <a:r>
              <a:rPr lang="en-GB" dirty="0" smtClean="0"/>
              <a:t>German</a:t>
            </a:r>
          </a:p>
          <a:p>
            <a:r>
              <a:rPr lang="en-GB" dirty="0" smtClean="0"/>
              <a:t>A Jew</a:t>
            </a:r>
          </a:p>
          <a:p>
            <a:r>
              <a:rPr lang="en-GB" dirty="0" smtClean="0"/>
              <a:t>1876 – 1964</a:t>
            </a:r>
          </a:p>
          <a:p>
            <a:endParaRPr lang="en-GB" dirty="0" smtClean="0"/>
          </a:p>
          <a:p>
            <a:r>
              <a:rPr lang="en-GB" dirty="0" smtClean="0"/>
              <a:t>Sander's first book </a:t>
            </a:r>
            <a:r>
              <a:rPr lang="en-GB" i="1" dirty="0" smtClean="0"/>
              <a:t>Face of our Time</a:t>
            </a:r>
            <a:r>
              <a:rPr lang="en-GB" dirty="0" smtClean="0"/>
              <a:t> (German: </a:t>
            </a:r>
            <a:r>
              <a:rPr lang="en-GB" i="1" dirty="0" err="1" smtClean="0"/>
              <a:t>Antlitz</a:t>
            </a:r>
            <a:r>
              <a:rPr lang="en-GB" i="1" dirty="0" smtClean="0"/>
              <a:t> </a:t>
            </a:r>
            <a:r>
              <a:rPr lang="en-GB" i="1" dirty="0" err="1" smtClean="0"/>
              <a:t>der</a:t>
            </a:r>
            <a:r>
              <a:rPr lang="en-GB" i="1" dirty="0" smtClean="0"/>
              <a:t> </a:t>
            </a:r>
            <a:r>
              <a:rPr lang="en-GB" i="1" dirty="0" err="1" smtClean="0"/>
              <a:t>Zeit</a:t>
            </a:r>
            <a:r>
              <a:rPr lang="en-GB" dirty="0" smtClean="0"/>
              <a:t>) was published in 1929. </a:t>
            </a:r>
            <a:r>
              <a:rPr lang="en-GB" smtClean="0"/>
              <a:t>Sander has been described as "the most important German portrait photographer of the early twentieth century."</a:t>
            </a:r>
            <a:endParaRPr lang="en-GB" dirty="0"/>
          </a:p>
        </p:txBody>
      </p:sp>
      <p:pic>
        <p:nvPicPr>
          <p:cNvPr id="5" name="Picture Placeholder 4" descr="August Sander (35)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9706" b="9706"/>
          <a:stretch>
            <a:fillRect/>
          </a:stretch>
        </p:blipFill>
        <p:spPr>
          <a:xfrm>
            <a:off x="2903538" y="0"/>
            <a:ext cx="5268912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New Objectivity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August Sander</a:t>
            </a:r>
          </a:p>
          <a:p>
            <a:r>
              <a:rPr lang="en-GB" dirty="0" smtClean="0"/>
              <a:t>German</a:t>
            </a:r>
          </a:p>
          <a:p>
            <a:r>
              <a:rPr lang="en-GB" dirty="0" smtClean="0"/>
              <a:t>A Jew</a:t>
            </a:r>
          </a:p>
          <a:p>
            <a:r>
              <a:rPr lang="en-GB" dirty="0" smtClean="0"/>
              <a:t>1876 – 1964</a:t>
            </a:r>
          </a:p>
          <a:p>
            <a:endParaRPr lang="en-GB" dirty="0" smtClean="0"/>
          </a:p>
          <a:p>
            <a:r>
              <a:rPr lang="en-GB" dirty="0" smtClean="0"/>
              <a:t>Sander's first book </a:t>
            </a:r>
            <a:r>
              <a:rPr lang="en-GB" i="1" dirty="0" smtClean="0"/>
              <a:t>Face of our Time</a:t>
            </a:r>
            <a:r>
              <a:rPr lang="en-GB" dirty="0" smtClean="0"/>
              <a:t> (German: </a:t>
            </a:r>
            <a:r>
              <a:rPr lang="en-GB" i="1" dirty="0" err="1" smtClean="0"/>
              <a:t>Antlitz</a:t>
            </a:r>
            <a:r>
              <a:rPr lang="en-GB" i="1" dirty="0" smtClean="0"/>
              <a:t> </a:t>
            </a:r>
            <a:r>
              <a:rPr lang="en-GB" i="1" dirty="0" err="1" smtClean="0"/>
              <a:t>der</a:t>
            </a:r>
            <a:r>
              <a:rPr lang="en-GB" i="1" dirty="0" smtClean="0"/>
              <a:t> </a:t>
            </a:r>
            <a:r>
              <a:rPr lang="en-GB" i="1" dirty="0" err="1" smtClean="0"/>
              <a:t>Zeit</a:t>
            </a:r>
            <a:r>
              <a:rPr lang="en-GB" dirty="0" smtClean="0"/>
              <a:t>) was published in 1929. </a:t>
            </a:r>
            <a:r>
              <a:rPr lang="en-GB" smtClean="0"/>
              <a:t>Sander has been described as "the most important German portrait photographer of the early twentieth century."</a:t>
            </a:r>
            <a:endParaRPr lang="en-GB" dirty="0"/>
          </a:p>
        </p:txBody>
      </p:sp>
      <p:pic>
        <p:nvPicPr>
          <p:cNvPr id="13" name="Picture Placeholder 12" descr="August Sander (37)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746" b="746"/>
          <a:stretch>
            <a:fillRect/>
          </a:stretch>
        </p:blipFill>
        <p:spPr>
          <a:xfrm>
            <a:off x="2903538" y="0"/>
            <a:ext cx="5629275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New Objectivity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August Sander</a:t>
            </a:r>
          </a:p>
          <a:p>
            <a:r>
              <a:rPr lang="en-GB" dirty="0" smtClean="0"/>
              <a:t>German</a:t>
            </a:r>
          </a:p>
          <a:p>
            <a:r>
              <a:rPr lang="en-GB" dirty="0" smtClean="0"/>
              <a:t>A Jew</a:t>
            </a:r>
          </a:p>
          <a:p>
            <a:r>
              <a:rPr lang="en-GB" dirty="0" smtClean="0"/>
              <a:t>1876 – 1964</a:t>
            </a:r>
          </a:p>
          <a:p>
            <a:endParaRPr lang="en-GB" dirty="0" smtClean="0"/>
          </a:p>
          <a:p>
            <a:r>
              <a:rPr lang="en-GB" dirty="0" smtClean="0"/>
              <a:t>Sander's first book </a:t>
            </a:r>
            <a:r>
              <a:rPr lang="en-GB" i="1" dirty="0" smtClean="0"/>
              <a:t>Face of our Time</a:t>
            </a:r>
            <a:r>
              <a:rPr lang="en-GB" dirty="0" smtClean="0"/>
              <a:t> (German: </a:t>
            </a:r>
            <a:r>
              <a:rPr lang="en-GB" i="1" dirty="0" err="1" smtClean="0"/>
              <a:t>Antlitz</a:t>
            </a:r>
            <a:r>
              <a:rPr lang="en-GB" i="1" dirty="0" smtClean="0"/>
              <a:t> </a:t>
            </a:r>
            <a:r>
              <a:rPr lang="en-GB" i="1" dirty="0" err="1" smtClean="0"/>
              <a:t>der</a:t>
            </a:r>
            <a:r>
              <a:rPr lang="en-GB" i="1" dirty="0" smtClean="0"/>
              <a:t> </a:t>
            </a:r>
            <a:r>
              <a:rPr lang="en-GB" i="1" dirty="0" err="1" smtClean="0"/>
              <a:t>Zeit</a:t>
            </a:r>
            <a:r>
              <a:rPr lang="en-GB" dirty="0" smtClean="0"/>
              <a:t>) was published in 1929. </a:t>
            </a:r>
            <a:r>
              <a:rPr lang="en-GB" smtClean="0"/>
              <a:t>Sander has been described as "the most important German portrait photographer of the early twentieth century."</a:t>
            </a:r>
            <a:endParaRPr lang="en-GB" dirty="0"/>
          </a:p>
        </p:txBody>
      </p:sp>
      <p:pic>
        <p:nvPicPr>
          <p:cNvPr id="5" name="Picture Placeholder 4" descr="August Sander (33)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9134" b="9134"/>
          <a:stretch>
            <a:fillRect/>
          </a:stretch>
        </p:blipFill>
        <p:spPr>
          <a:xfrm>
            <a:off x="2903538" y="0"/>
            <a:ext cx="5268912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New Objectivity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August Sander</a:t>
            </a:r>
          </a:p>
          <a:p>
            <a:r>
              <a:rPr lang="en-GB" dirty="0" smtClean="0"/>
              <a:t>German</a:t>
            </a:r>
          </a:p>
          <a:p>
            <a:r>
              <a:rPr lang="en-GB" dirty="0" smtClean="0"/>
              <a:t>A Jew</a:t>
            </a:r>
          </a:p>
          <a:p>
            <a:r>
              <a:rPr lang="en-GB" dirty="0" smtClean="0"/>
              <a:t>1876 – 1964</a:t>
            </a:r>
          </a:p>
          <a:p>
            <a:endParaRPr lang="en-GB" dirty="0" smtClean="0"/>
          </a:p>
          <a:p>
            <a:r>
              <a:rPr lang="en-GB" dirty="0" smtClean="0"/>
              <a:t>Sander's first book </a:t>
            </a:r>
            <a:r>
              <a:rPr lang="en-GB" i="1" dirty="0" smtClean="0"/>
              <a:t>Face of our Time</a:t>
            </a:r>
            <a:r>
              <a:rPr lang="en-GB" dirty="0" smtClean="0"/>
              <a:t> (German: </a:t>
            </a:r>
            <a:r>
              <a:rPr lang="en-GB" i="1" dirty="0" err="1" smtClean="0"/>
              <a:t>Antlitz</a:t>
            </a:r>
            <a:r>
              <a:rPr lang="en-GB" i="1" dirty="0" smtClean="0"/>
              <a:t> </a:t>
            </a:r>
            <a:r>
              <a:rPr lang="en-GB" i="1" dirty="0" err="1" smtClean="0"/>
              <a:t>der</a:t>
            </a:r>
            <a:r>
              <a:rPr lang="en-GB" i="1" dirty="0" smtClean="0"/>
              <a:t> </a:t>
            </a:r>
            <a:r>
              <a:rPr lang="en-GB" i="1" dirty="0" err="1" smtClean="0"/>
              <a:t>Zeit</a:t>
            </a:r>
            <a:r>
              <a:rPr lang="en-GB" dirty="0" smtClean="0"/>
              <a:t>) was published in 1929. </a:t>
            </a:r>
            <a:r>
              <a:rPr lang="en-GB" smtClean="0"/>
              <a:t>Sander has been described as "the most important German portrait photographer of the early twentieth century."</a:t>
            </a:r>
            <a:endParaRPr lang="en-GB" dirty="0"/>
          </a:p>
        </p:txBody>
      </p:sp>
      <p:pic>
        <p:nvPicPr>
          <p:cNvPr id="5" name="Picture Placeholder 4" descr="August Sander (32)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10" b="110"/>
          <a:stretch>
            <a:fillRect/>
          </a:stretch>
        </p:blipFill>
        <p:spPr>
          <a:xfrm>
            <a:off x="2903538" y="0"/>
            <a:ext cx="5268912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New Objectivity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August Sander</a:t>
            </a:r>
          </a:p>
          <a:p>
            <a:r>
              <a:rPr lang="en-GB" dirty="0" smtClean="0"/>
              <a:t>German</a:t>
            </a:r>
          </a:p>
          <a:p>
            <a:r>
              <a:rPr lang="en-GB" dirty="0" smtClean="0"/>
              <a:t>A Jew</a:t>
            </a:r>
          </a:p>
          <a:p>
            <a:r>
              <a:rPr lang="en-GB" dirty="0" smtClean="0"/>
              <a:t>1876 – 1964</a:t>
            </a:r>
          </a:p>
          <a:p>
            <a:endParaRPr lang="en-GB" dirty="0" smtClean="0"/>
          </a:p>
          <a:p>
            <a:r>
              <a:rPr lang="en-GB" dirty="0" smtClean="0"/>
              <a:t>Sander's first book </a:t>
            </a:r>
            <a:r>
              <a:rPr lang="en-GB" i="1" dirty="0" smtClean="0"/>
              <a:t>Face of our Time</a:t>
            </a:r>
            <a:r>
              <a:rPr lang="en-GB" dirty="0" smtClean="0"/>
              <a:t> (German: </a:t>
            </a:r>
            <a:r>
              <a:rPr lang="en-GB" i="1" dirty="0" err="1" smtClean="0"/>
              <a:t>Antlitz</a:t>
            </a:r>
            <a:r>
              <a:rPr lang="en-GB" i="1" dirty="0" smtClean="0"/>
              <a:t> </a:t>
            </a:r>
            <a:r>
              <a:rPr lang="en-GB" i="1" dirty="0" err="1" smtClean="0"/>
              <a:t>der</a:t>
            </a:r>
            <a:r>
              <a:rPr lang="en-GB" i="1" dirty="0" smtClean="0"/>
              <a:t> </a:t>
            </a:r>
            <a:r>
              <a:rPr lang="en-GB" i="1" dirty="0" err="1" smtClean="0"/>
              <a:t>Zeit</a:t>
            </a:r>
            <a:r>
              <a:rPr lang="en-GB" dirty="0" smtClean="0"/>
              <a:t>) was published in 1929. </a:t>
            </a:r>
            <a:r>
              <a:rPr lang="en-GB" smtClean="0"/>
              <a:t>Sander has been described as "the most important German portrait photographer of the early twentieth century."</a:t>
            </a:r>
            <a:endParaRPr lang="en-GB" dirty="0"/>
          </a:p>
        </p:txBody>
      </p:sp>
      <p:pic>
        <p:nvPicPr>
          <p:cNvPr id="5" name="Picture Placeholder 4" descr="August Sander (31)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618" b="618"/>
          <a:stretch>
            <a:fillRect/>
          </a:stretch>
        </p:blipFill>
        <p:spPr>
          <a:xfrm>
            <a:off x="2903538" y="0"/>
            <a:ext cx="5268912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New Objectivity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August Sander</a:t>
            </a:r>
          </a:p>
          <a:p>
            <a:r>
              <a:rPr lang="en-GB" dirty="0" smtClean="0"/>
              <a:t>German</a:t>
            </a:r>
          </a:p>
          <a:p>
            <a:r>
              <a:rPr lang="en-GB" dirty="0" smtClean="0"/>
              <a:t>A Jew</a:t>
            </a:r>
          </a:p>
          <a:p>
            <a:r>
              <a:rPr lang="en-GB" dirty="0" smtClean="0"/>
              <a:t>1876 – 1964</a:t>
            </a:r>
          </a:p>
          <a:p>
            <a:endParaRPr lang="en-GB" dirty="0" smtClean="0"/>
          </a:p>
          <a:p>
            <a:r>
              <a:rPr lang="en-GB" dirty="0" smtClean="0"/>
              <a:t>Sander's first book </a:t>
            </a:r>
            <a:r>
              <a:rPr lang="en-GB" i="1" dirty="0" smtClean="0"/>
              <a:t>Face of our Time</a:t>
            </a:r>
            <a:r>
              <a:rPr lang="en-GB" dirty="0" smtClean="0"/>
              <a:t> (German: </a:t>
            </a:r>
            <a:r>
              <a:rPr lang="en-GB" i="1" dirty="0" err="1" smtClean="0"/>
              <a:t>Antlitz</a:t>
            </a:r>
            <a:r>
              <a:rPr lang="en-GB" i="1" dirty="0" smtClean="0"/>
              <a:t> </a:t>
            </a:r>
            <a:r>
              <a:rPr lang="en-GB" i="1" dirty="0" err="1" smtClean="0"/>
              <a:t>der</a:t>
            </a:r>
            <a:r>
              <a:rPr lang="en-GB" i="1" dirty="0" smtClean="0"/>
              <a:t> </a:t>
            </a:r>
            <a:r>
              <a:rPr lang="en-GB" i="1" dirty="0" err="1" smtClean="0"/>
              <a:t>Zeit</a:t>
            </a:r>
            <a:r>
              <a:rPr lang="en-GB" dirty="0" smtClean="0"/>
              <a:t>) was published in 1929. </a:t>
            </a:r>
            <a:r>
              <a:rPr lang="en-GB" smtClean="0"/>
              <a:t>Sander has been described as "the most important German portrait photographer of the early twentieth century."</a:t>
            </a:r>
            <a:endParaRPr lang="en-GB" dirty="0"/>
          </a:p>
        </p:txBody>
      </p:sp>
      <p:pic>
        <p:nvPicPr>
          <p:cNvPr id="5" name="Picture Placeholder 4" descr="August Sander (30)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2525" b="2525"/>
          <a:stretch>
            <a:fillRect/>
          </a:stretch>
        </p:blipFill>
        <p:spPr>
          <a:xfrm>
            <a:off x="2903538" y="0"/>
            <a:ext cx="5268912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New Objectivity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August Sander</a:t>
            </a:r>
          </a:p>
          <a:p>
            <a:r>
              <a:rPr lang="en-GB" dirty="0" smtClean="0"/>
              <a:t>German</a:t>
            </a:r>
          </a:p>
          <a:p>
            <a:r>
              <a:rPr lang="en-GB" dirty="0" smtClean="0"/>
              <a:t>A Jew</a:t>
            </a:r>
          </a:p>
          <a:p>
            <a:r>
              <a:rPr lang="en-GB" dirty="0" smtClean="0"/>
              <a:t>1876 – 1964</a:t>
            </a:r>
          </a:p>
          <a:p>
            <a:endParaRPr lang="en-GB" dirty="0" smtClean="0"/>
          </a:p>
          <a:p>
            <a:r>
              <a:rPr lang="en-GB" dirty="0" smtClean="0"/>
              <a:t>Sander's first book </a:t>
            </a:r>
            <a:r>
              <a:rPr lang="en-GB" i="1" dirty="0" smtClean="0"/>
              <a:t>Face of our Time</a:t>
            </a:r>
            <a:r>
              <a:rPr lang="en-GB" dirty="0" smtClean="0"/>
              <a:t> (German: </a:t>
            </a:r>
            <a:r>
              <a:rPr lang="en-GB" i="1" dirty="0" err="1" smtClean="0"/>
              <a:t>Antlitz</a:t>
            </a:r>
            <a:r>
              <a:rPr lang="en-GB" i="1" dirty="0" smtClean="0"/>
              <a:t> </a:t>
            </a:r>
            <a:r>
              <a:rPr lang="en-GB" i="1" dirty="0" err="1" smtClean="0"/>
              <a:t>der</a:t>
            </a:r>
            <a:r>
              <a:rPr lang="en-GB" i="1" dirty="0" smtClean="0"/>
              <a:t> </a:t>
            </a:r>
            <a:r>
              <a:rPr lang="en-GB" i="1" dirty="0" err="1" smtClean="0"/>
              <a:t>Zeit</a:t>
            </a:r>
            <a:r>
              <a:rPr lang="en-GB" dirty="0" smtClean="0"/>
              <a:t>) was published in 1929. </a:t>
            </a:r>
            <a:r>
              <a:rPr lang="en-GB" smtClean="0"/>
              <a:t>Sander has been described as "the most important German portrait photographer of the early twentieth century."</a:t>
            </a:r>
            <a:endParaRPr lang="en-GB" dirty="0"/>
          </a:p>
        </p:txBody>
      </p:sp>
      <p:pic>
        <p:nvPicPr>
          <p:cNvPr id="5" name="Picture Placeholder 4" descr="August Sander (29)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381" b="1381"/>
          <a:stretch>
            <a:fillRect/>
          </a:stretch>
        </p:blipFill>
        <p:spPr>
          <a:xfrm>
            <a:off x="2903538" y="0"/>
            <a:ext cx="5268912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New Objectivity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August Sander</a:t>
            </a:r>
          </a:p>
          <a:p>
            <a:r>
              <a:rPr lang="en-GB" dirty="0" smtClean="0"/>
              <a:t>German</a:t>
            </a:r>
          </a:p>
          <a:p>
            <a:r>
              <a:rPr lang="en-GB" dirty="0" smtClean="0"/>
              <a:t>A Jew</a:t>
            </a:r>
          </a:p>
          <a:p>
            <a:r>
              <a:rPr lang="en-GB" dirty="0" smtClean="0"/>
              <a:t>1876 – 1964</a:t>
            </a:r>
          </a:p>
          <a:p>
            <a:endParaRPr lang="en-GB" dirty="0" smtClean="0"/>
          </a:p>
          <a:p>
            <a:r>
              <a:rPr lang="en-GB" dirty="0" smtClean="0"/>
              <a:t>Sander's first book </a:t>
            </a:r>
            <a:r>
              <a:rPr lang="en-GB" i="1" dirty="0" smtClean="0"/>
              <a:t>Face of our Time</a:t>
            </a:r>
            <a:r>
              <a:rPr lang="en-GB" dirty="0" smtClean="0"/>
              <a:t> (German: </a:t>
            </a:r>
            <a:r>
              <a:rPr lang="en-GB" i="1" dirty="0" err="1" smtClean="0"/>
              <a:t>Antlitz</a:t>
            </a:r>
            <a:r>
              <a:rPr lang="en-GB" i="1" dirty="0" smtClean="0"/>
              <a:t> </a:t>
            </a:r>
            <a:r>
              <a:rPr lang="en-GB" i="1" dirty="0" err="1" smtClean="0"/>
              <a:t>der</a:t>
            </a:r>
            <a:r>
              <a:rPr lang="en-GB" i="1" dirty="0" smtClean="0"/>
              <a:t> </a:t>
            </a:r>
            <a:r>
              <a:rPr lang="en-GB" i="1" dirty="0" err="1" smtClean="0"/>
              <a:t>Zeit</a:t>
            </a:r>
            <a:r>
              <a:rPr lang="en-GB" dirty="0" smtClean="0"/>
              <a:t>) was published in 1929. </a:t>
            </a:r>
            <a:r>
              <a:rPr lang="en-GB" smtClean="0"/>
              <a:t>Sander has been described as "the most important German portrait photographer of the early twentieth century."</a:t>
            </a:r>
            <a:endParaRPr lang="en-GB" dirty="0"/>
          </a:p>
        </p:txBody>
      </p:sp>
      <p:pic>
        <p:nvPicPr>
          <p:cNvPr id="5" name="Picture Placeholder 4" descr="August Sander (28)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4241" b="4241"/>
          <a:stretch>
            <a:fillRect/>
          </a:stretch>
        </p:blipFill>
        <p:spPr>
          <a:xfrm>
            <a:off x="2903538" y="0"/>
            <a:ext cx="5268912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 Objectivity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Paul Strand </a:t>
            </a:r>
          </a:p>
          <a:p>
            <a:endParaRPr lang="en-GB" dirty="0" smtClean="0"/>
          </a:p>
          <a:p>
            <a:r>
              <a:rPr lang="en-GB" dirty="0" smtClean="0"/>
              <a:t>Rebecca [Paul’s wife]</a:t>
            </a:r>
          </a:p>
          <a:p>
            <a:r>
              <a:rPr lang="en-GB" dirty="0" smtClean="0"/>
              <a:t>And </a:t>
            </a:r>
          </a:p>
          <a:p>
            <a:r>
              <a:rPr lang="en-GB" dirty="0" smtClean="0"/>
              <a:t>Alfred </a:t>
            </a:r>
            <a:r>
              <a:rPr lang="en-GB" dirty="0" err="1" smtClean="0"/>
              <a:t>Steiglitz</a:t>
            </a:r>
            <a:endParaRPr lang="en-GB" dirty="0"/>
          </a:p>
        </p:txBody>
      </p:sp>
      <p:pic>
        <p:nvPicPr>
          <p:cNvPr id="7" name="Picture Placeholder 6" descr="Paul Strand - Rebecca &amp; Steiglitz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676" b="676"/>
          <a:stretch>
            <a:fillRect/>
          </a:stretch>
        </p:blipFill>
        <p:spPr>
          <a:xfrm>
            <a:off x="2903538" y="1484313"/>
            <a:ext cx="6248400" cy="39608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New Objectivity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August Sander</a:t>
            </a:r>
          </a:p>
          <a:p>
            <a:r>
              <a:rPr lang="en-GB" dirty="0" smtClean="0"/>
              <a:t>German</a:t>
            </a:r>
          </a:p>
          <a:p>
            <a:r>
              <a:rPr lang="en-GB" dirty="0" smtClean="0"/>
              <a:t>A Jew</a:t>
            </a:r>
          </a:p>
          <a:p>
            <a:r>
              <a:rPr lang="en-GB" dirty="0" smtClean="0"/>
              <a:t>1876 – 1964</a:t>
            </a:r>
          </a:p>
          <a:p>
            <a:endParaRPr lang="en-GB" dirty="0" smtClean="0"/>
          </a:p>
          <a:p>
            <a:r>
              <a:rPr lang="en-GB" dirty="0" smtClean="0"/>
              <a:t>Sander's first book </a:t>
            </a:r>
            <a:r>
              <a:rPr lang="en-GB" i="1" dirty="0" smtClean="0"/>
              <a:t>Face of our Time</a:t>
            </a:r>
            <a:r>
              <a:rPr lang="en-GB" dirty="0" smtClean="0"/>
              <a:t> (German: </a:t>
            </a:r>
            <a:r>
              <a:rPr lang="en-GB" i="1" dirty="0" err="1" smtClean="0"/>
              <a:t>Antlitz</a:t>
            </a:r>
            <a:r>
              <a:rPr lang="en-GB" i="1" dirty="0" smtClean="0"/>
              <a:t> </a:t>
            </a:r>
            <a:r>
              <a:rPr lang="en-GB" i="1" dirty="0" err="1" smtClean="0"/>
              <a:t>der</a:t>
            </a:r>
            <a:r>
              <a:rPr lang="en-GB" i="1" dirty="0" smtClean="0"/>
              <a:t> </a:t>
            </a:r>
            <a:r>
              <a:rPr lang="en-GB" i="1" dirty="0" err="1" smtClean="0"/>
              <a:t>Zeit</a:t>
            </a:r>
            <a:r>
              <a:rPr lang="en-GB" dirty="0" smtClean="0"/>
              <a:t>) was published in 1929. </a:t>
            </a:r>
            <a:r>
              <a:rPr lang="en-GB" smtClean="0"/>
              <a:t>Sander has been described as "the most important German portrait photographer of the early twentieth century."</a:t>
            </a:r>
            <a:endParaRPr lang="en-GB" dirty="0"/>
          </a:p>
        </p:txBody>
      </p:sp>
      <p:pic>
        <p:nvPicPr>
          <p:cNvPr id="5" name="Picture Placeholder 4" descr="August Sander (27)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2588" b="2588"/>
          <a:stretch>
            <a:fillRect/>
          </a:stretch>
        </p:blipFill>
        <p:spPr>
          <a:xfrm>
            <a:off x="2903538" y="0"/>
            <a:ext cx="5268912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New Objectivity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August Sander</a:t>
            </a:r>
          </a:p>
          <a:p>
            <a:r>
              <a:rPr lang="en-GB" dirty="0" smtClean="0"/>
              <a:t>German</a:t>
            </a:r>
          </a:p>
          <a:p>
            <a:r>
              <a:rPr lang="en-GB" dirty="0" smtClean="0"/>
              <a:t>A Jew</a:t>
            </a:r>
          </a:p>
          <a:p>
            <a:r>
              <a:rPr lang="en-GB" dirty="0" smtClean="0"/>
              <a:t>1876 – 1964</a:t>
            </a:r>
          </a:p>
          <a:p>
            <a:endParaRPr lang="en-GB" dirty="0" smtClean="0"/>
          </a:p>
          <a:p>
            <a:r>
              <a:rPr lang="en-GB" dirty="0" smtClean="0"/>
              <a:t>Sander's first book </a:t>
            </a:r>
            <a:r>
              <a:rPr lang="en-GB" i="1" dirty="0" smtClean="0"/>
              <a:t>Face of our Time</a:t>
            </a:r>
            <a:r>
              <a:rPr lang="en-GB" dirty="0" smtClean="0"/>
              <a:t> (German: </a:t>
            </a:r>
            <a:r>
              <a:rPr lang="en-GB" i="1" dirty="0" err="1" smtClean="0"/>
              <a:t>Antlitz</a:t>
            </a:r>
            <a:r>
              <a:rPr lang="en-GB" i="1" dirty="0" smtClean="0"/>
              <a:t> </a:t>
            </a:r>
            <a:r>
              <a:rPr lang="en-GB" i="1" dirty="0" err="1" smtClean="0"/>
              <a:t>der</a:t>
            </a:r>
            <a:r>
              <a:rPr lang="en-GB" i="1" dirty="0" smtClean="0"/>
              <a:t> </a:t>
            </a:r>
            <a:r>
              <a:rPr lang="en-GB" i="1" dirty="0" err="1" smtClean="0"/>
              <a:t>Zeit</a:t>
            </a:r>
            <a:r>
              <a:rPr lang="en-GB" dirty="0" smtClean="0"/>
              <a:t>) was published in 1929. </a:t>
            </a:r>
            <a:r>
              <a:rPr lang="en-GB" smtClean="0"/>
              <a:t>Sander has been described as "the most important German portrait photographer of the early twentieth century."</a:t>
            </a:r>
            <a:endParaRPr lang="en-GB" dirty="0"/>
          </a:p>
        </p:txBody>
      </p:sp>
      <p:pic>
        <p:nvPicPr>
          <p:cNvPr id="7" name="Picture Placeholder 6" descr="August Sander (3)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3809" b="3809"/>
          <a:stretch>
            <a:fillRect/>
          </a:stretch>
        </p:blipFill>
        <p:spPr>
          <a:xfrm>
            <a:off x="2903538" y="115888"/>
            <a:ext cx="5053012" cy="67421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New Objectivity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August Sander</a:t>
            </a:r>
          </a:p>
          <a:p>
            <a:r>
              <a:rPr lang="en-GB" dirty="0" smtClean="0"/>
              <a:t>German</a:t>
            </a:r>
          </a:p>
          <a:p>
            <a:r>
              <a:rPr lang="en-GB" dirty="0" smtClean="0"/>
              <a:t>A Jew</a:t>
            </a:r>
          </a:p>
          <a:p>
            <a:r>
              <a:rPr lang="en-GB" dirty="0" smtClean="0"/>
              <a:t>1876 – 1964</a:t>
            </a:r>
          </a:p>
          <a:p>
            <a:endParaRPr lang="en-GB" dirty="0" smtClean="0"/>
          </a:p>
          <a:p>
            <a:r>
              <a:rPr lang="en-GB" dirty="0" smtClean="0"/>
              <a:t>Sander's first book </a:t>
            </a:r>
            <a:r>
              <a:rPr lang="en-GB" i="1" dirty="0" smtClean="0"/>
              <a:t>Face of our Time</a:t>
            </a:r>
            <a:r>
              <a:rPr lang="en-GB" dirty="0" smtClean="0"/>
              <a:t> (German: </a:t>
            </a:r>
            <a:r>
              <a:rPr lang="en-GB" i="1" dirty="0" err="1" smtClean="0"/>
              <a:t>Antlitz</a:t>
            </a:r>
            <a:r>
              <a:rPr lang="en-GB" i="1" dirty="0" smtClean="0"/>
              <a:t> </a:t>
            </a:r>
            <a:r>
              <a:rPr lang="en-GB" i="1" dirty="0" err="1" smtClean="0"/>
              <a:t>der</a:t>
            </a:r>
            <a:r>
              <a:rPr lang="en-GB" i="1" dirty="0" smtClean="0"/>
              <a:t> </a:t>
            </a:r>
            <a:r>
              <a:rPr lang="en-GB" i="1" dirty="0" err="1" smtClean="0"/>
              <a:t>Zeit</a:t>
            </a:r>
            <a:r>
              <a:rPr lang="en-GB" dirty="0" smtClean="0"/>
              <a:t>) was published in 1929. </a:t>
            </a:r>
            <a:r>
              <a:rPr lang="en-GB" smtClean="0"/>
              <a:t>Sander has been described as "the most important German portrait photographer of the early twentieth century."</a:t>
            </a:r>
            <a:endParaRPr lang="en-GB" dirty="0"/>
          </a:p>
        </p:txBody>
      </p:sp>
      <p:pic>
        <p:nvPicPr>
          <p:cNvPr id="5" name="Picture Placeholder 4" descr="August Sander (5)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2781" b="2781"/>
          <a:stretch>
            <a:fillRect/>
          </a:stretch>
        </p:blipFill>
        <p:spPr>
          <a:xfrm>
            <a:off x="2903538" y="115888"/>
            <a:ext cx="5053012" cy="67421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New Objectivity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August Sander</a:t>
            </a:r>
          </a:p>
          <a:p>
            <a:r>
              <a:rPr lang="en-GB" dirty="0" smtClean="0"/>
              <a:t>German</a:t>
            </a:r>
          </a:p>
          <a:p>
            <a:r>
              <a:rPr lang="en-GB" dirty="0" smtClean="0"/>
              <a:t>A Jew</a:t>
            </a:r>
          </a:p>
          <a:p>
            <a:r>
              <a:rPr lang="en-GB" dirty="0" smtClean="0"/>
              <a:t>1876 – 1964</a:t>
            </a:r>
          </a:p>
          <a:p>
            <a:endParaRPr lang="en-GB" dirty="0" smtClean="0"/>
          </a:p>
          <a:p>
            <a:r>
              <a:rPr lang="en-GB" dirty="0" smtClean="0"/>
              <a:t>Sander's first book </a:t>
            </a:r>
            <a:r>
              <a:rPr lang="en-GB" i="1" dirty="0" smtClean="0"/>
              <a:t>Face of our Time</a:t>
            </a:r>
            <a:r>
              <a:rPr lang="en-GB" dirty="0" smtClean="0"/>
              <a:t> (German: </a:t>
            </a:r>
            <a:r>
              <a:rPr lang="en-GB" i="1" dirty="0" err="1" smtClean="0"/>
              <a:t>Antlitz</a:t>
            </a:r>
            <a:r>
              <a:rPr lang="en-GB" i="1" dirty="0" smtClean="0"/>
              <a:t> </a:t>
            </a:r>
            <a:r>
              <a:rPr lang="en-GB" i="1" dirty="0" err="1" smtClean="0"/>
              <a:t>der</a:t>
            </a:r>
            <a:r>
              <a:rPr lang="en-GB" i="1" dirty="0" smtClean="0"/>
              <a:t> </a:t>
            </a:r>
            <a:r>
              <a:rPr lang="en-GB" i="1" dirty="0" err="1" smtClean="0"/>
              <a:t>Zeit</a:t>
            </a:r>
            <a:r>
              <a:rPr lang="en-GB" dirty="0" smtClean="0"/>
              <a:t>) was published in 1929. </a:t>
            </a:r>
            <a:r>
              <a:rPr lang="en-GB" smtClean="0"/>
              <a:t>Sander has been described as "the most important German portrait photographer of the early twentieth century."</a:t>
            </a:r>
            <a:endParaRPr lang="en-GB" dirty="0"/>
          </a:p>
        </p:txBody>
      </p:sp>
      <p:pic>
        <p:nvPicPr>
          <p:cNvPr id="5" name="Picture Placeholder 4" descr="August Sander (7)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854" b="1854"/>
          <a:stretch>
            <a:fillRect/>
          </a:stretch>
        </p:blipFill>
        <p:spPr>
          <a:xfrm>
            <a:off x="2903538" y="115888"/>
            <a:ext cx="5053012" cy="67421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New Objectivity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August Sander</a:t>
            </a:r>
          </a:p>
          <a:p>
            <a:r>
              <a:rPr lang="en-GB" dirty="0" smtClean="0"/>
              <a:t>German</a:t>
            </a:r>
          </a:p>
          <a:p>
            <a:r>
              <a:rPr lang="en-GB" dirty="0" smtClean="0"/>
              <a:t>A Jew</a:t>
            </a:r>
          </a:p>
          <a:p>
            <a:r>
              <a:rPr lang="en-GB" dirty="0" smtClean="0"/>
              <a:t>1876 – 1964</a:t>
            </a:r>
          </a:p>
          <a:p>
            <a:endParaRPr lang="en-GB" dirty="0" smtClean="0"/>
          </a:p>
          <a:p>
            <a:r>
              <a:rPr lang="en-GB" dirty="0" smtClean="0"/>
              <a:t>Sander's first book </a:t>
            </a:r>
            <a:r>
              <a:rPr lang="en-GB" i="1" dirty="0" smtClean="0"/>
              <a:t>Face of our Time</a:t>
            </a:r>
            <a:r>
              <a:rPr lang="en-GB" dirty="0" smtClean="0"/>
              <a:t> (German: </a:t>
            </a:r>
            <a:r>
              <a:rPr lang="en-GB" i="1" dirty="0" err="1" smtClean="0"/>
              <a:t>Antlitz</a:t>
            </a:r>
            <a:r>
              <a:rPr lang="en-GB" i="1" dirty="0" smtClean="0"/>
              <a:t> </a:t>
            </a:r>
            <a:r>
              <a:rPr lang="en-GB" i="1" dirty="0" err="1" smtClean="0"/>
              <a:t>der</a:t>
            </a:r>
            <a:r>
              <a:rPr lang="en-GB" i="1" dirty="0" smtClean="0"/>
              <a:t> </a:t>
            </a:r>
            <a:r>
              <a:rPr lang="en-GB" i="1" dirty="0" err="1" smtClean="0"/>
              <a:t>Zeit</a:t>
            </a:r>
            <a:r>
              <a:rPr lang="en-GB" dirty="0" smtClean="0"/>
              <a:t>) was published in 1929. </a:t>
            </a:r>
            <a:r>
              <a:rPr lang="en-GB" smtClean="0"/>
              <a:t>Sander has been described as "the most important German portrait photographer of the early twentieth century."</a:t>
            </a:r>
            <a:endParaRPr lang="en-GB" dirty="0"/>
          </a:p>
        </p:txBody>
      </p:sp>
      <p:pic>
        <p:nvPicPr>
          <p:cNvPr id="5" name="Picture Placeholder 4" descr="August Sander (11)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741" r="741"/>
          <a:stretch>
            <a:fillRect/>
          </a:stretch>
        </p:blipFill>
        <p:spPr>
          <a:xfrm>
            <a:off x="2903538" y="115888"/>
            <a:ext cx="5053012" cy="67421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New Objectivity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August Sander</a:t>
            </a:r>
          </a:p>
          <a:p>
            <a:r>
              <a:rPr lang="en-GB" dirty="0" smtClean="0"/>
              <a:t>German</a:t>
            </a:r>
          </a:p>
          <a:p>
            <a:r>
              <a:rPr lang="en-GB" dirty="0" smtClean="0"/>
              <a:t>A Jew</a:t>
            </a:r>
          </a:p>
          <a:p>
            <a:r>
              <a:rPr lang="en-GB" dirty="0" smtClean="0"/>
              <a:t>1876 – 1964</a:t>
            </a:r>
          </a:p>
          <a:p>
            <a:endParaRPr lang="en-GB" dirty="0" smtClean="0"/>
          </a:p>
          <a:p>
            <a:r>
              <a:rPr lang="en-GB" dirty="0" smtClean="0"/>
              <a:t>Sander's first book </a:t>
            </a:r>
            <a:r>
              <a:rPr lang="en-GB" i="1" dirty="0" smtClean="0"/>
              <a:t>Face of our Time</a:t>
            </a:r>
            <a:r>
              <a:rPr lang="en-GB" dirty="0" smtClean="0"/>
              <a:t> (German: </a:t>
            </a:r>
            <a:r>
              <a:rPr lang="en-GB" i="1" dirty="0" err="1" smtClean="0"/>
              <a:t>Antlitz</a:t>
            </a:r>
            <a:r>
              <a:rPr lang="en-GB" i="1" dirty="0" smtClean="0"/>
              <a:t> </a:t>
            </a:r>
            <a:r>
              <a:rPr lang="en-GB" i="1" dirty="0" err="1" smtClean="0"/>
              <a:t>der</a:t>
            </a:r>
            <a:r>
              <a:rPr lang="en-GB" i="1" dirty="0" smtClean="0"/>
              <a:t> </a:t>
            </a:r>
            <a:r>
              <a:rPr lang="en-GB" i="1" dirty="0" err="1" smtClean="0"/>
              <a:t>Zeit</a:t>
            </a:r>
            <a:r>
              <a:rPr lang="en-GB" dirty="0" smtClean="0"/>
              <a:t>) was published in 1929. </a:t>
            </a:r>
            <a:r>
              <a:rPr lang="en-GB" smtClean="0"/>
              <a:t>Sander has been described as "the most important German portrait photographer of the early twentieth century."</a:t>
            </a:r>
            <a:endParaRPr lang="en-GB" dirty="0"/>
          </a:p>
        </p:txBody>
      </p:sp>
      <p:pic>
        <p:nvPicPr>
          <p:cNvPr id="5" name="Picture Placeholder 4" descr="August Sander (13)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2865" r="2865"/>
          <a:stretch>
            <a:fillRect/>
          </a:stretch>
        </p:blipFill>
        <p:spPr>
          <a:xfrm>
            <a:off x="2903538" y="115888"/>
            <a:ext cx="5053012" cy="67421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New Objectivity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August Sander</a:t>
            </a:r>
          </a:p>
          <a:p>
            <a:r>
              <a:rPr lang="en-GB" dirty="0" smtClean="0"/>
              <a:t>German</a:t>
            </a:r>
          </a:p>
          <a:p>
            <a:r>
              <a:rPr lang="en-GB" dirty="0" smtClean="0"/>
              <a:t>A Jew</a:t>
            </a:r>
          </a:p>
          <a:p>
            <a:r>
              <a:rPr lang="en-GB" dirty="0" smtClean="0"/>
              <a:t>1876 – 1964</a:t>
            </a:r>
          </a:p>
          <a:p>
            <a:endParaRPr lang="en-GB" dirty="0" smtClean="0"/>
          </a:p>
          <a:p>
            <a:r>
              <a:rPr lang="en-GB" dirty="0" smtClean="0"/>
              <a:t>Sander's first book </a:t>
            </a:r>
            <a:r>
              <a:rPr lang="en-GB" i="1" dirty="0" smtClean="0"/>
              <a:t>Face of our Time</a:t>
            </a:r>
            <a:r>
              <a:rPr lang="en-GB" dirty="0" smtClean="0"/>
              <a:t> (German: </a:t>
            </a:r>
            <a:r>
              <a:rPr lang="en-GB" i="1" dirty="0" err="1" smtClean="0"/>
              <a:t>Antlitz</a:t>
            </a:r>
            <a:r>
              <a:rPr lang="en-GB" i="1" dirty="0" smtClean="0"/>
              <a:t> </a:t>
            </a:r>
            <a:r>
              <a:rPr lang="en-GB" i="1" dirty="0" err="1" smtClean="0"/>
              <a:t>der</a:t>
            </a:r>
            <a:r>
              <a:rPr lang="en-GB" i="1" dirty="0" smtClean="0"/>
              <a:t> </a:t>
            </a:r>
            <a:r>
              <a:rPr lang="en-GB" i="1" dirty="0" err="1" smtClean="0"/>
              <a:t>Zeit</a:t>
            </a:r>
            <a:r>
              <a:rPr lang="en-GB" dirty="0" smtClean="0"/>
              <a:t>) was published in 1929. </a:t>
            </a:r>
            <a:r>
              <a:rPr lang="en-GB" smtClean="0"/>
              <a:t>Sander has been described as "the most important German portrait photographer of the early twentieth century."</a:t>
            </a:r>
            <a:endParaRPr lang="en-GB" dirty="0"/>
          </a:p>
        </p:txBody>
      </p:sp>
      <p:pic>
        <p:nvPicPr>
          <p:cNvPr id="5" name="Picture Placeholder 4" descr="August Sander (15)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2963" b="2963"/>
          <a:stretch>
            <a:fillRect/>
          </a:stretch>
        </p:blipFill>
        <p:spPr>
          <a:xfrm>
            <a:off x="2903538" y="115888"/>
            <a:ext cx="5053012" cy="67421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New Objectivity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August Sander</a:t>
            </a:r>
          </a:p>
          <a:p>
            <a:r>
              <a:rPr lang="en-GB" dirty="0" smtClean="0"/>
              <a:t>German</a:t>
            </a:r>
          </a:p>
          <a:p>
            <a:r>
              <a:rPr lang="en-GB" dirty="0" smtClean="0"/>
              <a:t>A Jew</a:t>
            </a:r>
          </a:p>
          <a:p>
            <a:r>
              <a:rPr lang="en-GB" dirty="0" smtClean="0"/>
              <a:t>1876 – 1964</a:t>
            </a:r>
          </a:p>
          <a:p>
            <a:endParaRPr lang="en-GB" dirty="0" smtClean="0"/>
          </a:p>
          <a:p>
            <a:r>
              <a:rPr lang="en-GB" dirty="0" smtClean="0"/>
              <a:t>Sander's first book </a:t>
            </a:r>
            <a:r>
              <a:rPr lang="en-GB" i="1" dirty="0" smtClean="0"/>
              <a:t>Face of our Time</a:t>
            </a:r>
            <a:r>
              <a:rPr lang="en-GB" dirty="0" smtClean="0"/>
              <a:t> (German: </a:t>
            </a:r>
            <a:r>
              <a:rPr lang="en-GB" i="1" dirty="0" err="1" smtClean="0"/>
              <a:t>Antlitz</a:t>
            </a:r>
            <a:r>
              <a:rPr lang="en-GB" i="1" dirty="0" smtClean="0"/>
              <a:t> </a:t>
            </a:r>
            <a:r>
              <a:rPr lang="en-GB" i="1" dirty="0" err="1" smtClean="0"/>
              <a:t>der</a:t>
            </a:r>
            <a:r>
              <a:rPr lang="en-GB" i="1" dirty="0" smtClean="0"/>
              <a:t> </a:t>
            </a:r>
            <a:r>
              <a:rPr lang="en-GB" i="1" dirty="0" err="1" smtClean="0"/>
              <a:t>Zeit</a:t>
            </a:r>
            <a:r>
              <a:rPr lang="en-GB" dirty="0" smtClean="0"/>
              <a:t>) was published in 1929. </a:t>
            </a:r>
            <a:r>
              <a:rPr lang="en-GB" smtClean="0"/>
              <a:t>Sander has been described as "the most important German portrait photographer of the early twentieth century."</a:t>
            </a:r>
            <a:endParaRPr lang="en-GB" dirty="0"/>
          </a:p>
        </p:txBody>
      </p:sp>
      <p:pic>
        <p:nvPicPr>
          <p:cNvPr id="5" name="Picture Placeholder 4" descr="August Sander (19)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3712" r="3712"/>
          <a:stretch>
            <a:fillRect/>
          </a:stretch>
        </p:blipFill>
        <p:spPr>
          <a:xfrm>
            <a:off x="2903538" y="115888"/>
            <a:ext cx="5053012" cy="67421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New Objectivity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August Sander</a:t>
            </a:r>
          </a:p>
          <a:p>
            <a:r>
              <a:rPr lang="en-GB" dirty="0" smtClean="0"/>
              <a:t>German</a:t>
            </a:r>
          </a:p>
          <a:p>
            <a:r>
              <a:rPr lang="en-GB" dirty="0" smtClean="0"/>
              <a:t>A Jew</a:t>
            </a:r>
          </a:p>
          <a:p>
            <a:r>
              <a:rPr lang="en-GB" dirty="0" smtClean="0"/>
              <a:t>1876 – 1964</a:t>
            </a:r>
          </a:p>
          <a:p>
            <a:endParaRPr lang="en-GB" dirty="0" smtClean="0"/>
          </a:p>
          <a:p>
            <a:r>
              <a:rPr lang="en-GB" dirty="0" smtClean="0"/>
              <a:t>Sander's first book </a:t>
            </a:r>
            <a:r>
              <a:rPr lang="en-GB" i="1" dirty="0" smtClean="0"/>
              <a:t>Face of our Time</a:t>
            </a:r>
            <a:r>
              <a:rPr lang="en-GB" dirty="0" smtClean="0"/>
              <a:t> (German: </a:t>
            </a:r>
            <a:r>
              <a:rPr lang="en-GB" i="1" dirty="0" err="1" smtClean="0"/>
              <a:t>Antlitz</a:t>
            </a:r>
            <a:r>
              <a:rPr lang="en-GB" i="1" dirty="0" smtClean="0"/>
              <a:t> </a:t>
            </a:r>
            <a:r>
              <a:rPr lang="en-GB" i="1" dirty="0" err="1" smtClean="0"/>
              <a:t>der</a:t>
            </a:r>
            <a:r>
              <a:rPr lang="en-GB" i="1" dirty="0" smtClean="0"/>
              <a:t> </a:t>
            </a:r>
            <a:r>
              <a:rPr lang="en-GB" i="1" dirty="0" err="1" smtClean="0"/>
              <a:t>Zeit</a:t>
            </a:r>
            <a:r>
              <a:rPr lang="en-GB" dirty="0" smtClean="0"/>
              <a:t>) was published in 1929. </a:t>
            </a:r>
            <a:r>
              <a:rPr lang="en-GB" smtClean="0"/>
              <a:t>Sander has been described as "the most important German portrait photographer of the early twentieth century."</a:t>
            </a:r>
            <a:endParaRPr lang="en-GB" dirty="0"/>
          </a:p>
        </p:txBody>
      </p:sp>
      <p:pic>
        <p:nvPicPr>
          <p:cNvPr id="5" name="Picture Placeholder 4" descr="August Sander (21)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2115" b="2115"/>
          <a:stretch>
            <a:fillRect/>
          </a:stretch>
        </p:blipFill>
        <p:spPr>
          <a:xfrm>
            <a:off x="2903538" y="115888"/>
            <a:ext cx="5053012" cy="67421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New Objectivity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August Sander</a:t>
            </a:r>
          </a:p>
          <a:p>
            <a:r>
              <a:rPr lang="en-GB" dirty="0" smtClean="0"/>
              <a:t>German</a:t>
            </a:r>
          </a:p>
          <a:p>
            <a:r>
              <a:rPr lang="en-GB" dirty="0" smtClean="0"/>
              <a:t>A Jew</a:t>
            </a:r>
          </a:p>
          <a:p>
            <a:r>
              <a:rPr lang="en-GB" dirty="0" smtClean="0"/>
              <a:t>1876 – 1964</a:t>
            </a:r>
          </a:p>
          <a:p>
            <a:endParaRPr lang="en-GB" dirty="0" smtClean="0"/>
          </a:p>
          <a:p>
            <a:r>
              <a:rPr lang="en-GB" dirty="0" smtClean="0"/>
              <a:t>Sander's first book </a:t>
            </a:r>
            <a:r>
              <a:rPr lang="en-GB" i="1" dirty="0" smtClean="0"/>
              <a:t>Face of our Time</a:t>
            </a:r>
            <a:r>
              <a:rPr lang="en-GB" dirty="0" smtClean="0"/>
              <a:t> (German: </a:t>
            </a:r>
            <a:r>
              <a:rPr lang="en-GB" i="1" dirty="0" err="1" smtClean="0"/>
              <a:t>Antlitz</a:t>
            </a:r>
            <a:r>
              <a:rPr lang="en-GB" i="1" dirty="0" smtClean="0"/>
              <a:t> </a:t>
            </a:r>
            <a:r>
              <a:rPr lang="en-GB" i="1" dirty="0" err="1" smtClean="0"/>
              <a:t>der</a:t>
            </a:r>
            <a:r>
              <a:rPr lang="en-GB" i="1" dirty="0" smtClean="0"/>
              <a:t> </a:t>
            </a:r>
            <a:r>
              <a:rPr lang="en-GB" i="1" dirty="0" err="1" smtClean="0"/>
              <a:t>Zeit</a:t>
            </a:r>
            <a:r>
              <a:rPr lang="en-GB" dirty="0" smtClean="0"/>
              <a:t>) was published in 1929. </a:t>
            </a:r>
            <a:r>
              <a:rPr lang="en-GB" smtClean="0"/>
              <a:t>Sander has been described as "the most important German portrait photographer of the early twentieth century."</a:t>
            </a:r>
            <a:endParaRPr lang="en-GB" dirty="0"/>
          </a:p>
        </p:txBody>
      </p:sp>
      <p:pic>
        <p:nvPicPr>
          <p:cNvPr id="5" name="Picture Placeholder 4" descr="August Sander (22)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6284" b="6284"/>
          <a:stretch>
            <a:fillRect/>
          </a:stretch>
        </p:blipFill>
        <p:spPr>
          <a:xfrm>
            <a:off x="2903538" y="115888"/>
            <a:ext cx="5053012" cy="67421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 Objectivity</a:t>
            </a:r>
            <a:endParaRPr lang="en-GB" dirty="0"/>
          </a:p>
        </p:txBody>
      </p:sp>
      <p:pic>
        <p:nvPicPr>
          <p:cNvPr id="5" name="Picture Placeholder 4" descr="Paul Strand Abstraction Porch Shadow 1916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4085" b="4085"/>
          <a:stretch>
            <a:fillRect/>
          </a:stretch>
        </p:blipFill>
        <p:spPr>
          <a:xfrm>
            <a:off x="2916238" y="0"/>
            <a:ext cx="5556250" cy="68580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Paul Strand </a:t>
            </a:r>
          </a:p>
          <a:p>
            <a:endParaRPr lang="en-GB" dirty="0" smtClean="0"/>
          </a:p>
          <a:p>
            <a:r>
              <a:rPr lang="en-GB" dirty="0" smtClean="0"/>
              <a:t>Abstraction Porch Shadow 1916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New Objectivity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August Sander</a:t>
            </a:r>
          </a:p>
          <a:p>
            <a:r>
              <a:rPr lang="en-GB" dirty="0" smtClean="0"/>
              <a:t>German</a:t>
            </a:r>
          </a:p>
          <a:p>
            <a:r>
              <a:rPr lang="en-GB" dirty="0" smtClean="0"/>
              <a:t>A Jew</a:t>
            </a:r>
          </a:p>
          <a:p>
            <a:r>
              <a:rPr lang="en-GB" dirty="0" smtClean="0"/>
              <a:t>1876 – 1964</a:t>
            </a:r>
          </a:p>
          <a:p>
            <a:endParaRPr lang="en-GB" dirty="0" smtClean="0"/>
          </a:p>
          <a:p>
            <a:r>
              <a:rPr lang="en-GB" dirty="0" smtClean="0"/>
              <a:t>Sander's first book </a:t>
            </a:r>
            <a:r>
              <a:rPr lang="en-GB" i="1" dirty="0" smtClean="0"/>
              <a:t>Face of our Time</a:t>
            </a:r>
            <a:r>
              <a:rPr lang="en-GB" dirty="0" smtClean="0"/>
              <a:t> (German: </a:t>
            </a:r>
            <a:r>
              <a:rPr lang="en-GB" i="1" dirty="0" err="1" smtClean="0"/>
              <a:t>Antlitz</a:t>
            </a:r>
            <a:r>
              <a:rPr lang="en-GB" i="1" dirty="0" smtClean="0"/>
              <a:t> </a:t>
            </a:r>
            <a:r>
              <a:rPr lang="en-GB" i="1" dirty="0" err="1" smtClean="0"/>
              <a:t>der</a:t>
            </a:r>
            <a:r>
              <a:rPr lang="en-GB" i="1" dirty="0" smtClean="0"/>
              <a:t> </a:t>
            </a:r>
            <a:r>
              <a:rPr lang="en-GB" i="1" dirty="0" err="1" smtClean="0"/>
              <a:t>Zeit</a:t>
            </a:r>
            <a:r>
              <a:rPr lang="en-GB" dirty="0" smtClean="0"/>
              <a:t>) was published in 1929. </a:t>
            </a:r>
            <a:r>
              <a:rPr lang="en-GB" smtClean="0"/>
              <a:t>Sander has been described as "the most important German portrait photographer of the early twentieth century."</a:t>
            </a:r>
            <a:endParaRPr lang="en-GB" dirty="0"/>
          </a:p>
        </p:txBody>
      </p:sp>
      <p:pic>
        <p:nvPicPr>
          <p:cNvPr id="5" name="Picture Placeholder 4" descr="August Sander Young Farmers 1914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2658" b="2658"/>
          <a:stretch>
            <a:fillRect/>
          </a:stretch>
        </p:blipFill>
        <p:spPr>
          <a:xfrm>
            <a:off x="2903538" y="115888"/>
            <a:ext cx="5053012" cy="67421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New Objectivity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August Sander</a:t>
            </a:r>
          </a:p>
          <a:p>
            <a:r>
              <a:rPr lang="en-GB" dirty="0" smtClean="0"/>
              <a:t>German</a:t>
            </a:r>
          </a:p>
          <a:p>
            <a:r>
              <a:rPr lang="en-GB" dirty="0" smtClean="0"/>
              <a:t>A Jew</a:t>
            </a:r>
          </a:p>
          <a:p>
            <a:r>
              <a:rPr lang="en-GB" dirty="0" smtClean="0"/>
              <a:t>1876 – 1964</a:t>
            </a:r>
          </a:p>
          <a:p>
            <a:endParaRPr lang="en-GB" dirty="0" smtClean="0"/>
          </a:p>
          <a:p>
            <a:r>
              <a:rPr lang="en-GB" dirty="0" smtClean="0"/>
              <a:t>Sander's first book </a:t>
            </a:r>
            <a:r>
              <a:rPr lang="en-GB" i="1" dirty="0" smtClean="0"/>
              <a:t>Face of our Time</a:t>
            </a:r>
            <a:r>
              <a:rPr lang="en-GB" dirty="0" smtClean="0"/>
              <a:t> (German: </a:t>
            </a:r>
            <a:r>
              <a:rPr lang="en-GB" i="1" dirty="0" err="1" smtClean="0"/>
              <a:t>Antlitz</a:t>
            </a:r>
            <a:r>
              <a:rPr lang="en-GB" i="1" dirty="0" smtClean="0"/>
              <a:t> </a:t>
            </a:r>
            <a:r>
              <a:rPr lang="en-GB" i="1" dirty="0" err="1" smtClean="0"/>
              <a:t>der</a:t>
            </a:r>
            <a:r>
              <a:rPr lang="en-GB" i="1" dirty="0" smtClean="0"/>
              <a:t> </a:t>
            </a:r>
            <a:r>
              <a:rPr lang="en-GB" i="1" dirty="0" err="1" smtClean="0"/>
              <a:t>Zeit</a:t>
            </a:r>
            <a:r>
              <a:rPr lang="en-GB" dirty="0" smtClean="0"/>
              <a:t>) was published in 1929. </a:t>
            </a:r>
            <a:r>
              <a:rPr lang="en-GB" smtClean="0"/>
              <a:t>Sander has been described as "the most important German portrait photographer of the early twentieth century."</a:t>
            </a:r>
            <a:endParaRPr lang="en-GB" dirty="0"/>
          </a:p>
        </p:txBody>
      </p:sp>
      <p:pic>
        <p:nvPicPr>
          <p:cNvPr id="9" name="Picture Placeholder 8" descr="August Sander (12)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2390" r="2390"/>
          <a:stretch>
            <a:fillRect/>
          </a:stretch>
        </p:blipFill>
        <p:spPr>
          <a:xfrm>
            <a:off x="2903538" y="1484313"/>
            <a:ext cx="6248400" cy="45370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New Objectivity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August Sander</a:t>
            </a:r>
          </a:p>
          <a:p>
            <a:r>
              <a:rPr lang="en-GB" dirty="0" smtClean="0"/>
              <a:t>German</a:t>
            </a:r>
          </a:p>
          <a:p>
            <a:r>
              <a:rPr lang="en-GB" dirty="0" smtClean="0"/>
              <a:t>A Jew</a:t>
            </a:r>
          </a:p>
          <a:p>
            <a:r>
              <a:rPr lang="en-GB" dirty="0" smtClean="0"/>
              <a:t>1876 – 1964</a:t>
            </a:r>
          </a:p>
          <a:p>
            <a:endParaRPr lang="en-GB" dirty="0" smtClean="0"/>
          </a:p>
          <a:p>
            <a:r>
              <a:rPr lang="en-GB" dirty="0" smtClean="0"/>
              <a:t>Sander's first book </a:t>
            </a:r>
            <a:r>
              <a:rPr lang="en-GB" i="1" dirty="0" smtClean="0"/>
              <a:t>Face of our Time</a:t>
            </a:r>
            <a:r>
              <a:rPr lang="en-GB" dirty="0" smtClean="0"/>
              <a:t> (German: </a:t>
            </a:r>
            <a:r>
              <a:rPr lang="en-GB" i="1" dirty="0" err="1" smtClean="0"/>
              <a:t>Antlitz</a:t>
            </a:r>
            <a:r>
              <a:rPr lang="en-GB" i="1" dirty="0" smtClean="0"/>
              <a:t> </a:t>
            </a:r>
            <a:r>
              <a:rPr lang="en-GB" i="1" dirty="0" err="1" smtClean="0"/>
              <a:t>der</a:t>
            </a:r>
            <a:r>
              <a:rPr lang="en-GB" i="1" dirty="0" smtClean="0"/>
              <a:t> </a:t>
            </a:r>
            <a:r>
              <a:rPr lang="en-GB" i="1" dirty="0" err="1" smtClean="0"/>
              <a:t>Zeit</a:t>
            </a:r>
            <a:r>
              <a:rPr lang="en-GB" dirty="0" smtClean="0"/>
              <a:t>) was published in 1929. </a:t>
            </a:r>
            <a:r>
              <a:rPr lang="en-GB" smtClean="0"/>
              <a:t>Sander has been described as "the most important German portrait photographer of the early twentieth century."</a:t>
            </a:r>
            <a:endParaRPr lang="en-GB" dirty="0"/>
          </a:p>
        </p:txBody>
      </p:sp>
      <p:pic>
        <p:nvPicPr>
          <p:cNvPr id="6" name="Picture Placeholder 5" descr="August Sander (14)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2177" b="2177"/>
          <a:stretch>
            <a:fillRect/>
          </a:stretch>
        </p:blipFill>
        <p:spPr>
          <a:xfrm>
            <a:off x="2903538" y="1484313"/>
            <a:ext cx="6248400" cy="43926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New Objectivity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August Sander</a:t>
            </a:r>
          </a:p>
          <a:p>
            <a:r>
              <a:rPr lang="en-GB" dirty="0" smtClean="0"/>
              <a:t>German</a:t>
            </a:r>
          </a:p>
          <a:p>
            <a:r>
              <a:rPr lang="en-GB" dirty="0" smtClean="0"/>
              <a:t>A Jew</a:t>
            </a:r>
          </a:p>
          <a:p>
            <a:r>
              <a:rPr lang="en-GB" dirty="0" smtClean="0"/>
              <a:t>1876 – 1964</a:t>
            </a:r>
          </a:p>
          <a:p>
            <a:endParaRPr lang="en-GB" dirty="0" smtClean="0"/>
          </a:p>
          <a:p>
            <a:r>
              <a:rPr lang="en-GB" dirty="0" smtClean="0"/>
              <a:t>Sander's first book </a:t>
            </a:r>
            <a:r>
              <a:rPr lang="en-GB" i="1" dirty="0" smtClean="0"/>
              <a:t>Face of our Time</a:t>
            </a:r>
            <a:r>
              <a:rPr lang="en-GB" dirty="0" smtClean="0"/>
              <a:t> (German: </a:t>
            </a:r>
            <a:r>
              <a:rPr lang="en-GB" i="1" dirty="0" err="1" smtClean="0"/>
              <a:t>Antlitz</a:t>
            </a:r>
            <a:r>
              <a:rPr lang="en-GB" i="1" dirty="0" smtClean="0"/>
              <a:t> </a:t>
            </a:r>
            <a:r>
              <a:rPr lang="en-GB" i="1" dirty="0" err="1" smtClean="0"/>
              <a:t>der</a:t>
            </a:r>
            <a:r>
              <a:rPr lang="en-GB" i="1" dirty="0" smtClean="0"/>
              <a:t> </a:t>
            </a:r>
            <a:r>
              <a:rPr lang="en-GB" i="1" dirty="0" err="1" smtClean="0"/>
              <a:t>Zeit</a:t>
            </a:r>
            <a:r>
              <a:rPr lang="en-GB" dirty="0" smtClean="0"/>
              <a:t>) was published in 1929. </a:t>
            </a:r>
            <a:r>
              <a:rPr lang="en-GB" smtClean="0"/>
              <a:t>Sander has been described as "the most important German portrait photographer of the early twentieth century."</a:t>
            </a:r>
            <a:endParaRPr lang="en-GB" dirty="0"/>
          </a:p>
        </p:txBody>
      </p:sp>
      <p:pic>
        <p:nvPicPr>
          <p:cNvPr id="7" name="Picture Placeholder 6" descr="August Sander (18)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2578" b="2578"/>
          <a:stretch>
            <a:fillRect/>
          </a:stretch>
        </p:blipFill>
        <p:spPr>
          <a:xfrm>
            <a:off x="2903538" y="1484313"/>
            <a:ext cx="6248400" cy="43926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New Objectivity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August Sander</a:t>
            </a:r>
          </a:p>
          <a:p>
            <a:r>
              <a:rPr lang="en-GB" dirty="0" smtClean="0"/>
              <a:t>German</a:t>
            </a:r>
          </a:p>
          <a:p>
            <a:r>
              <a:rPr lang="en-GB" dirty="0" smtClean="0"/>
              <a:t>A Jew</a:t>
            </a:r>
          </a:p>
          <a:p>
            <a:r>
              <a:rPr lang="en-GB" dirty="0" smtClean="0"/>
              <a:t>1876 – 1964</a:t>
            </a:r>
          </a:p>
          <a:p>
            <a:endParaRPr lang="en-GB" dirty="0" smtClean="0"/>
          </a:p>
          <a:p>
            <a:r>
              <a:rPr lang="en-GB" dirty="0" smtClean="0"/>
              <a:t>Sander's first book </a:t>
            </a:r>
            <a:r>
              <a:rPr lang="en-GB" i="1" dirty="0" smtClean="0"/>
              <a:t>Face of our Time</a:t>
            </a:r>
            <a:r>
              <a:rPr lang="en-GB" dirty="0" smtClean="0"/>
              <a:t> (German: </a:t>
            </a:r>
            <a:r>
              <a:rPr lang="en-GB" i="1" dirty="0" err="1" smtClean="0"/>
              <a:t>Antlitz</a:t>
            </a:r>
            <a:r>
              <a:rPr lang="en-GB" i="1" dirty="0" smtClean="0"/>
              <a:t> </a:t>
            </a:r>
            <a:r>
              <a:rPr lang="en-GB" i="1" dirty="0" err="1" smtClean="0"/>
              <a:t>der</a:t>
            </a:r>
            <a:r>
              <a:rPr lang="en-GB" i="1" dirty="0" smtClean="0"/>
              <a:t> </a:t>
            </a:r>
            <a:r>
              <a:rPr lang="en-GB" i="1" dirty="0" err="1" smtClean="0"/>
              <a:t>Zeit</a:t>
            </a:r>
            <a:r>
              <a:rPr lang="en-GB" dirty="0" smtClean="0"/>
              <a:t>) was published in 1929. </a:t>
            </a:r>
            <a:r>
              <a:rPr lang="en-GB" smtClean="0"/>
              <a:t>Sander has been described as "the most important German portrait photographer of the early twentieth century."</a:t>
            </a:r>
            <a:endParaRPr lang="en-GB" dirty="0"/>
          </a:p>
        </p:txBody>
      </p:sp>
      <p:pic>
        <p:nvPicPr>
          <p:cNvPr id="6" name="Picture Placeholder 5" descr="August Sander (20)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4832" b="4832"/>
          <a:stretch>
            <a:fillRect/>
          </a:stretch>
        </p:blipFill>
        <p:spPr>
          <a:xfrm>
            <a:off x="2903538" y="1484313"/>
            <a:ext cx="6248400" cy="43926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 Objectivity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Other Photographers</a:t>
            </a:r>
            <a:endParaRPr lang="en-GB" dirty="0"/>
          </a:p>
        </p:txBody>
      </p:sp>
      <p:pic>
        <p:nvPicPr>
          <p:cNvPr id="9" name="Picture Placeholder 8" descr="Godley Views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48" r="148"/>
          <a:stretch>
            <a:fillRect/>
          </a:stretch>
        </p:blipFill>
        <p:spPr>
          <a:xfrm>
            <a:off x="4211638" y="1484313"/>
            <a:ext cx="3571875" cy="5373687"/>
          </a:xfr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 Objectivity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Hein </a:t>
            </a:r>
            <a:r>
              <a:rPr lang="en-GB" dirty="0" err="1" smtClean="0"/>
              <a:t>Gorny</a:t>
            </a:r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Pins</a:t>
            </a:r>
            <a:endParaRPr lang="en-GB" dirty="0"/>
          </a:p>
        </p:txBody>
      </p:sp>
      <p:pic>
        <p:nvPicPr>
          <p:cNvPr id="7" name="Picture Placeholder 6" descr="Hein-Gorny-Pins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6848" r="6848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New Objectivity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Hein </a:t>
            </a:r>
            <a:r>
              <a:rPr lang="en-GB" dirty="0" err="1" smtClean="0"/>
              <a:t>Gorny</a:t>
            </a:r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Collars</a:t>
            </a:r>
            <a:endParaRPr lang="en-GB" dirty="0"/>
          </a:p>
        </p:txBody>
      </p:sp>
      <p:pic>
        <p:nvPicPr>
          <p:cNvPr id="6" name="Picture Placeholder 5" descr="Hein-Gorny-Collars 1028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22538" b="22538"/>
          <a:stretch>
            <a:fillRect/>
          </a:stretch>
        </p:blipFill>
        <p:spPr>
          <a:xfrm>
            <a:off x="2903538" y="1484313"/>
            <a:ext cx="6248400" cy="45370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 Objectivity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err="1" smtClean="0"/>
              <a:t>Blossfeldt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Art forms in nature 1928</a:t>
            </a:r>
            <a:endParaRPr lang="en-GB" dirty="0"/>
          </a:p>
        </p:txBody>
      </p:sp>
      <p:pic>
        <p:nvPicPr>
          <p:cNvPr id="7" name="Picture Placeholder 6" descr="blossfeldt_art forms in nature 1928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2294" b="2294"/>
          <a:stretch>
            <a:fillRect/>
          </a:stretch>
        </p:blipFill>
        <p:spPr>
          <a:xfrm>
            <a:off x="2903538" y="0"/>
            <a:ext cx="5413375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 Objectivity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Christian </a:t>
            </a:r>
            <a:r>
              <a:rPr lang="en-GB" dirty="0" err="1" smtClean="0"/>
              <a:t>Schad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SCHADOGRAPH-No-16</a:t>
            </a:r>
          </a:p>
        </p:txBody>
      </p:sp>
      <p:pic>
        <p:nvPicPr>
          <p:cNvPr id="7" name="Picture Placeholder 6" descr="Christian-Schad-SCHADOGRAPH-No-16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9756" b="9756"/>
          <a:stretch>
            <a:fillRect/>
          </a:stretch>
        </p:blipFill>
        <p:spPr>
          <a:xfrm>
            <a:off x="2903538" y="0"/>
            <a:ext cx="62484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 Objectivity</a:t>
            </a:r>
            <a:endParaRPr lang="en-GB" dirty="0"/>
          </a:p>
        </p:txBody>
      </p:sp>
      <p:pic>
        <p:nvPicPr>
          <p:cNvPr id="5" name="Picture Placeholder 4" descr="white_fence_port_kent_new_york_1916_by_paul_strand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548" b="1548"/>
          <a:stretch>
            <a:fillRect/>
          </a:stretch>
        </p:blipFill>
        <p:spPr>
          <a:xfrm>
            <a:off x="2903538" y="1484313"/>
            <a:ext cx="6248400" cy="4537075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Paul Strand</a:t>
            </a:r>
          </a:p>
          <a:p>
            <a:endParaRPr lang="en-GB" dirty="0" smtClean="0"/>
          </a:p>
          <a:p>
            <a:r>
              <a:rPr lang="en-GB" dirty="0" smtClean="0"/>
              <a:t>White Fence, Port Kent New York </a:t>
            </a:r>
          </a:p>
          <a:p>
            <a:r>
              <a:rPr lang="en-GB" dirty="0" smtClean="0"/>
              <a:t>1916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 Objectivity</a:t>
            </a:r>
            <a:endParaRPr lang="en-GB" dirty="0"/>
          </a:p>
        </p:txBody>
      </p:sp>
      <p:pic>
        <p:nvPicPr>
          <p:cNvPr id="5" name="Picture Placeholder 4" descr="Coburn_Hyde Park Corner, 1910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3167" b="3167"/>
          <a:stretch>
            <a:fillRect/>
          </a:stretch>
        </p:blipFill>
        <p:spPr>
          <a:xfrm>
            <a:off x="2903538" y="0"/>
            <a:ext cx="5845175" cy="68580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Alvin Langdon Coburn</a:t>
            </a:r>
          </a:p>
          <a:p>
            <a:endParaRPr lang="en-GB" dirty="0" smtClean="0"/>
          </a:p>
          <a:p>
            <a:r>
              <a:rPr lang="en-GB" dirty="0" smtClean="0"/>
              <a:t>His images were ;</a:t>
            </a:r>
          </a:p>
          <a:p>
            <a:r>
              <a:rPr lang="en-GB" dirty="0" smtClean="0"/>
              <a:t>Like this before 1915</a:t>
            </a:r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Hyde Park Corner</a:t>
            </a:r>
          </a:p>
          <a:p>
            <a:r>
              <a:rPr lang="en-GB" dirty="0" smtClean="0"/>
              <a:t>1910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 Objectivity</a:t>
            </a:r>
            <a:endParaRPr lang="en-GB" dirty="0"/>
          </a:p>
        </p:txBody>
      </p:sp>
      <p:pic>
        <p:nvPicPr>
          <p:cNvPr id="5" name="Picture Placeholder 4" descr="Coburn_The Tunnel Builders,1913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877" b="877"/>
          <a:stretch>
            <a:fillRect/>
          </a:stretch>
        </p:blipFill>
        <p:spPr>
          <a:xfrm>
            <a:off x="2903538" y="0"/>
            <a:ext cx="5700712" cy="68580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Alvin Langdon Coburn</a:t>
            </a:r>
          </a:p>
          <a:p>
            <a:endParaRPr lang="en-GB" dirty="0" smtClean="0"/>
          </a:p>
          <a:p>
            <a:r>
              <a:rPr lang="en-GB" dirty="0" smtClean="0"/>
              <a:t>His images were ;</a:t>
            </a:r>
          </a:p>
          <a:p>
            <a:r>
              <a:rPr lang="en-GB" dirty="0" smtClean="0"/>
              <a:t>Like this before 1915</a:t>
            </a:r>
          </a:p>
          <a:p>
            <a:endParaRPr lang="en-GB" dirty="0" smtClean="0"/>
          </a:p>
          <a:p>
            <a:r>
              <a:rPr lang="en-GB" dirty="0" smtClean="0"/>
              <a:t>The Tunnel Builders</a:t>
            </a:r>
          </a:p>
          <a:p>
            <a:r>
              <a:rPr lang="en-GB" dirty="0" smtClean="0"/>
              <a:t>1913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 Objectivity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Alvin Langdon Coburn</a:t>
            </a:r>
          </a:p>
          <a:p>
            <a:endParaRPr lang="en-GB" dirty="0" smtClean="0"/>
          </a:p>
          <a:p>
            <a:r>
              <a:rPr lang="en-GB" dirty="0" smtClean="0"/>
              <a:t>Pittsburgh Station Roofs 1910</a:t>
            </a:r>
          </a:p>
          <a:p>
            <a:endParaRPr lang="en-GB" dirty="0" smtClean="0"/>
          </a:p>
          <a:p>
            <a:r>
              <a:rPr lang="en-GB" dirty="0" smtClean="0"/>
              <a:t>This is an exception</a:t>
            </a:r>
            <a:endParaRPr lang="en-GB" dirty="0"/>
          </a:p>
        </p:txBody>
      </p:sp>
      <p:pic>
        <p:nvPicPr>
          <p:cNvPr id="9" name="Picture Placeholder 8" descr="Coburn Pittsburgh Station Roofs 1910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7872" r="17872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 Objectivity</a:t>
            </a:r>
            <a:endParaRPr lang="en-GB" dirty="0"/>
          </a:p>
        </p:txBody>
      </p:sp>
      <p:pic>
        <p:nvPicPr>
          <p:cNvPr id="5" name="Picture Placeholder 4" descr="Alvin Langdon Coburn - The Octopus 1912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225" r="225"/>
          <a:stretch>
            <a:fillRect/>
          </a:stretch>
        </p:blipFill>
        <p:spPr>
          <a:xfrm>
            <a:off x="2903538" y="0"/>
            <a:ext cx="5340350" cy="68580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Alvin Langdon Coburn</a:t>
            </a:r>
          </a:p>
          <a:p>
            <a:endParaRPr lang="en-GB" dirty="0" smtClean="0"/>
          </a:p>
          <a:p>
            <a:r>
              <a:rPr lang="en-GB" dirty="0" smtClean="0"/>
              <a:t>The Octopus 1</a:t>
            </a:r>
          </a:p>
          <a:p>
            <a:r>
              <a:rPr lang="en-GB" dirty="0" smtClean="0"/>
              <a:t>1912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 Objectivity</a:t>
            </a:r>
            <a:endParaRPr lang="en-GB" dirty="0"/>
          </a:p>
        </p:txBody>
      </p:sp>
      <p:pic>
        <p:nvPicPr>
          <p:cNvPr id="5" name="Picture Placeholder 4" descr="Coburn - Vortograph Ezra Pound 1917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2436" b="2436"/>
          <a:stretch>
            <a:fillRect/>
          </a:stretch>
        </p:blipFill>
        <p:spPr>
          <a:xfrm>
            <a:off x="2897188" y="0"/>
            <a:ext cx="5562600" cy="68580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Alvin Langdon Coburn</a:t>
            </a:r>
          </a:p>
          <a:p>
            <a:endParaRPr lang="en-GB" dirty="0" smtClean="0"/>
          </a:p>
          <a:p>
            <a:r>
              <a:rPr lang="en-GB" dirty="0" err="1" smtClean="0"/>
              <a:t>Vortograph</a:t>
            </a:r>
            <a:r>
              <a:rPr lang="en-GB" dirty="0" smtClean="0"/>
              <a:t> of Ezra Pound 1917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 Objectivity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err="1" smtClean="0"/>
              <a:t>Lázló</a:t>
            </a:r>
            <a:r>
              <a:rPr lang="en-GB" dirty="0" smtClean="0"/>
              <a:t> </a:t>
            </a:r>
            <a:r>
              <a:rPr lang="en-GB" dirty="0" err="1" smtClean="0"/>
              <a:t>Moholy</a:t>
            </a:r>
            <a:r>
              <a:rPr lang="en-GB" dirty="0" smtClean="0"/>
              <a:t> Nagy</a:t>
            </a:r>
          </a:p>
          <a:p>
            <a:endParaRPr lang="en-GB" dirty="0" smtClean="0"/>
          </a:p>
          <a:p>
            <a:r>
              <a:rPr lang="en-GB" dirty="0" smtClean="0"/>
              <a:t>Untitled</a:t>
            </a:r>
          </a:p>
          <a:p>
            <a:r>
              <a:rPr lang="en-GB" dirty="0" smtClean="0"/>
              <a:t>1927</a:t>
            </a:r>
          </a:p>
          <a:p>
            <a:endParaRPr lang="en-GB" dirty="0" smtClean="0"/>
          </a:p>
          <a:p>
            <a:r>
              <a:rPr lang="en-GB" dirty="0" smtClean="0"/>
              <a:t>Dada scan manipulation </a:t>
            </a:r>
            <a:r>
              <a:rPr lang="en-GB" dirty="0" err="1" smtClean="0"/>
              <a:t>photographique</a:t>
            </a:r>
            <a:r>
              <a:rPr lang="en-GB" dirty="0" smtClean="0"/>
              <a:t> à </a:t>
            </a:r>
            <a:r>
              <a:rPr lang="en-GB" dirty="0" err="1" smtClean="0"/>
              <a:t>partir</a:t>
            </a:r>
            <a:endParaRPr lang="en-GB" dirty="0"/>
          </a:p>
        </p:txBody>
      </p:sp>
      <p:pic>
        <p:nvPicPr>
          <p:cNvPr id="7" name="Picture Placeholder 6" descr="lázló-moholy-nagy-untitled-1927-dada-scan-manipulation-photographique-à-partir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9999" r="9999"/>
          <a:stretch>
            <a:fillRect/>
          </a:stretch>
        </p:blipFill>
        <p:spPr>
          <a:xfrm>
            <a:off x="2903538" y="1484313"/>
            <a:ext cx="6248400" cy="36734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 Objectivity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err="1" smtClean="0"/>
              <a:t>Lázló</a:t>
            </a:r>
            <a:r>
              <a:rPr lang="en-GB" dirty="0" smtClean="0"/>
              <a:t> </a:t>
            </a:r>
            <a:r>
              <a:rPr lang="en-GB" dirty="0" err="1" smtClean="0"/>
              <a:t>Moholy</a:t>
            </a:r>
            <a:r>
              <a:rPr lang="en-GB" dirty="0" smtClean="0"/>
              <a:t> Nagy</a:t>
            </a:r>
          </a:p>
          <a:p>
            <a:endParaRPr lang="en-GB" dirty="0" smtClean="0"/>
          </a:p>
          <a:p>
            <a:r>
              <a:rPr lang="en-GB" dirty="0" smtClean="0"/>
              <a:t>Berlin, Radio Tower</a:t>
            </a:r>
          </a:p>
          <a:p>
            <a:r>
              <a:rPr lang="en-GB" dirty="0" smtClean="0"/>
              <a:t>1928</a:t>
            </a:r>
            <a:endParaRPr lang="en-GB" dirty="0"/>
          </a:p>
        </p:txBody>
      </p:sp>
      <p:pic>
        <p:nvPicPr>
          <p:cNvPr id="6" name="Picture Placeholder 5" descr="László Moholy-Nagy, Berlin, Radio Tower, 1928  La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2874" b="2874"/>
          <a:stretch>
            <a:fillRect/>
          </a:stretch>
        </p:blipFill>
        <p:spPr>
          <a:xfrm>
            <a:off x="2897188" y="0"/>
            <a:ext cx="5275262" cy="6858000"/>
          </a:xfr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 Objectivity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Jacob Riis</a:t>
            </a:r>
          </a:p>
          <a:p>
            <a:endParaRPr lang="en-GB" dirty="0" smtClean="0"/>
          </a:p>
          <a:p>
            <a:r>
              <a:rPr lang="en-GB" dirty="0" smtClean="0"/>
              <a:t>Bandits‘ Roost</a:t>
            </a:r>
            <a:endParaRPr lang="en-GB" dirty="0"/>
          </a:p>
        </p:txBody>
      </p:sp>
      <p:pic>
        <p:nvPicPr>
          <p:cNvPr id="9" name="Picture Placeholder 8" descr="Jacob_Riis_-_Bandits'_Roost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954" r="954"/>
          <a:stretch>
            <a:fillRect/>
          </a:stretch>
        </p:blipFill>
        <p:spPr>
          <a:xfrm>
            <a:off x="2903538" y="1484313"/>
            <a:ext cx="6248400" cy="5113337"/>
          </a:xfr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 Objectivity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b="1" dirty="0" smtClean="0"/>
              <a:t>Man Ray</a:t>
            </a:r>
            <a:r>
              <a:rPr lang="en-GB" dirty="0" smtClean="0"/>
              <a:t> (born </a:t>
            </a:r>
            <a:r>
              <a:rPr lang="en-GB" b="1" dirty="0" smtClean="0"/>
              <a:t>Emmanuel </a:t>
            </a:r>
            <a:r>
              <a:rPr lang="en-GB" b="1" dirty="0" err="1" smtClean="0"/>
              <a:t>Radnitzky</a:t>
            </a:r>
            <a:r>
              <a:rPr lang="en-GB" dirty="0" smtClean="0"/>
              <a:t>; August 27, 1890 – November 18, 1976) was an American visual artist who spent most of his career in France. He was a significant contributor to the </a:t>
            </a:r>
            <a:r>
              <a:rPr lang="en-GB" b="1" dirty="0" smtClean="0"/>
              <a:t>Dada</a:t>
            </a:r>
            <a:r>
              <a:rPr lang="en-GB" dirty="0" smtClean="0"/>
              <a:t> and </a:t>
            </a:r>
            <a:r>
              <a:rPr lang="en-GB" b="1" dirty="0" smtClean="0"/>
              <a:t>Surrealist</a:t>
            </a:r>
            <a:r>
              <a:rPr lang="en-GB" dirty="0" smtClean="0"/>
              <a:t> movements, although his ties to each were informal.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59946" cy="4572000"/>
          </a:xfrm>
        </p:spPr>
        <p:txBody>
          <a:bodyPr/>
          <a:lstStyle/>
          <a:p>
            <a:endParaRPr lang="en-GB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 Objectivity</a:t>
            </a:r>
            <a:endParaRPr lang="en-GB" dirty="0"/>
          </a:p>
        </p:txBody>
      </p:sp>
      <p:pic>
        <p:nvPicPr>
          <p:cNvPr id="5" name="Picture Placeholder 4" descr="Man Ray self portrait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548" b="1548"/>
          <a:stretch>
            <a:fillRect/>
          </a:stretch>
        </p:blipFill>
        <p:spPr>
          <a:xfrm>
            <a:off x="2903538" y="0"/>
            <a:ext cx="5484812" cy="68580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Man Ray</a:t>
            </a:r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 Objectivity</a:t>
            </a:r>
            <a:endParaRPr lang="en-GB" dirty="0"/>
          </a:p>
        </p:txBody>
      </p:sp>
      <p:pic>
        <p:nvPicPr>
          <p:cNvPr id="5" name="Picture Placeholder 4" descr="Paul Strand From the El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7434" b="7434"/>
          <a:stretch>
            <a:fillRect/>
          </a:stretch>
        </p:blipFill>
        <p:spPr>
          <a:xfrm>
            <a:off x="2897188" y="0"/>
            <a:ext cx="6246812" cy="68580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Paul Strand </a:t>
            </a:r>
          </a:p>
          <a:p>
            <a:endParaRPr lang="en-GB" dirty="0" smtClean="0"/>
          </a:p>
          <a:p>
            <a:r>
              <a:rPr lang="en-GB" dirty="0" smtClean="0"/>
              <a:t>From the El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 Objectivity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Man Ray</a:t>
            </a:r>
          </a:p>
          <a:p>
            <a:endParaRPr lang="en-GB" dirty="0" smtClean="0"/>
          </a:p>
          <a:p>
            <a:r>
              <a:rPr lang="en-GB" dirty="0" smtClean="0"/>
              <a:t>Kiki de Montparnasse {Alice </a:t>
            </a:r>
            <a:r>
              <a:rPr lang="en-GB" dirty="0" err="1" smtClean="0"/>
              <a:t>Prin</a:t>
            </a:r>
            <a:r>
              <a:rPr lang="en-GB" dirty="0" smtClean="0"/>
              <a:t>}</a:t>
            </a:r>
          </a:p>
          <a:p>
            <a:endParaRPr lang="en-GB" dirty="0"/>
          </a:p>
        </p:txBody>
      </p:sp>
      <p:pic>
        <p:nvPicPr>
          <p:cNvPr id="7" name="Picture Placeholder 6" descr="Man Ray -  Kiki de Montparnasse {Alice Prin}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2786" r="2786"/>
          <a:stretch>
            <a:fillRect/>
          </a:stretch>
        </p:blipFill>
        <p:spPr>
          <a:xfrm>
            <a:off x="2903538" y="-171450"/>
            <a:ext cx="5053012" cy="7029450"/>
          </a:xfr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 Objectivity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Man Ray</a:t>
            </a:r>
          </a:p>
          <a:p>
            <a:endParaRPr lang="en-GB" dirty="0" smtClean="0"/>
          </a:p>
          <a:p>
            <a:r>
              <a:rPr lang="en-GB" dirty="0" smtClean="0"/>
              <a:t>Glass Tears </a:t>
            </a:r>
          </a:p>
          <a:p>
            <a:r>
              <a:rPr lang="en-GB" dirty="0" smtClean="0"/>
              <a:t>1933</a:t>
            </a:r>
            <a:endParaRPr lang="en-GB" dirty="0"/>
          </a:p>
        </p:txBody>
      </p:sp>
      <p:pic>
        <p:nvPicPr>
          <p:cNvPr id="6" name="Picture Placeholder 5" descr="Man Ray Glass Tears 1933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5016" b="5016"/>
          <a:stretch>
            <a:fillRect/>
          </a:stretch>
        </p:blipFill>
        <p:spPr>
          <a:xfrm>
            <a:off x="2903538" y="1484313"/>
            <a:ext cx="6248400" cy="4465637"/>
          </a:xfr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 Objectivity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Man Ray</a:t>
            </a:r>
          </a:p>
          <a:p>
            <a:endParaRPr lang="en-GB" dirty="0" smtClean="0"/>
          </a:p>
          <a:p>
            <a:r>
              <a:rPr lang="en-GB" dirty="0" smtClean="0"/>
              <a:t>SLEEPING WOMAN</a:t>
            </a:r>
          </a:p>
          <a:p>
            <a:endParaRPr lang="en-GB" dirty="0" smtClean="0"/>
          </a:p>
          <a:p>
            <a:r>
              <a:rPr lang="en-GB" dirty="0" smtClean="0"/>
              <a:t>Solarised Print</a:t>
            </a:r>
          </a:p>
          <a:p>
            <a:endParaRPr lang="en-GB" dirty="0" smtClean="0"/>
          </a:p>
          <a:p>
            <a:r>
              <a:rPr lang="en-GB" dirty="0" smtClean="0"/>
              <a:t>This is a partially reversed print made by momentary exposure to light during development.</a:t>
            </a:r>
          </a:p>
          <a:p>
            <a:r>
              <a:rPr lang="en-GB" dirty="0" smtClean="0"/>
              <a:t>Very tricky to get right.</a:t>
            </a:r>
            <a:endParaRPr lang="en-GB" dirty="0"/>
          </a:p>
        </p:txBody>
      </p:sp>
      <p:pic>
        <p:nvPicPr>
          <p:cNvPr id="6" name="Picture Placeholder 5" descr="MAN RAY SLEEPING WOMAN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2017" r="2017"/>
          <a:stretch>
            <a:fillRect/>
          </a:stretch>
        </p:blipFill>
        <p:spPr>
          <a:xfrm>
            <a:off x="2903538" y="1484313"/>
            <a:ext cx="6248400" cy="4752975"/>
          </a:xfr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 Objectivity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 1915 Strand began working in straight photography. This was photography that used minimal manipulation. It was more direct.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Summing up.</a:t>
            </a:r>
            <a:endParaRPr lang="en-GB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 Objectivity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In 1923 Paul Strand said</a:t>
            </a:r>
            <a:br>
              <a:rPr lang="en-GB" dirty="0" smtClean="0"/>
            </a:br>
            <a:r>
              <a:rPr lang="en-GB" dirty="0" smtClean="0"/>
              <a:t> </a:t>
            </a:r>
          </a:p>
          <a:p>
            <a:r>
              <a:rPr lang="en-GB" dirty="0" smtClean="0"/>
              <a:t>“When you cease to be a student you might as well be dead as far as the significance of your work is concerned. And I say to you, before you give your time, and you will have to give much to photography, find out in yourselves how much it means to you.”</a:t>
            </a:r>
          </a:p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smtClean="0"/>
              <a:t>Summing up.</a:t>
            </a:r>
            <a:endParaRPr lang="en-GB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 Objectivity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000" dirty="0" smtClean="0"/>
              <a:t>The lesson here is to never stop being a student. Keep the fire for personal growth fed with learning. There is no endgame. Strand said the field of photography is one that will never be fully explored. ‘The field is </a:t>
            </a:r>
            <a:r>
              <a:rPr lang="en-GB" dirty="0" smtClean="0"/>
              <a:t>limitless, inexhaustible’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Summing up.</a:t>
            </a:r>
            <a:endParaRPr lang="en-GB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 Objectivity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000" dirty="0" smtClean="0"/>
              <a:t>To grow as photographers, we must continue to be students. Continue to learn. Learn new techniques. New approaches. Study the work of other photographers, past and present.</a:t>
            </a:r>
            <a:endParaRPr lang="en-GB" sz="30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smtClean="0"/>
              <a:t>Summing up.</a:t>
            </a:r>
            <a:endParaRPr lang="en-GB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 Objectivity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708920"/>
            <a:ext cx="7200800" cy="2448272"/>
          </a:xfrm>
        </p:spPr>
        <p:txBody>
          <a:bodyPr>
            <a:normAutofit/>
          </a:bodyPr>
          <a:lstStyle/>
          <a:p>
            <a:pPr lvl="8">
              <a:buNone/>
            </a:pPr>
            <a:r>
              <a:rPr lang="en-GB" sz="9600" dirty="0" smtClean="0"/>
              <a:t>The End</a:t>
            </a:r>
            <a:endParaRPr lang="en-GB" sz="9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 Objectivity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Paul Strand </a:t>
            </a:r>
          </a:p>
          <a:p>
            <a:endParaRPr lang="en-GB" dirty="0" smtClean="0"/>
          </a:p>
          <a:p>
            <a:r>
              <a:rPr lang="en-GB" dirty="0" smtClean="0"/>
              <a:t>New York 1917</a:t>
            </a:r>
            <a:endParaRPr lang="en-GB" dirty="0"/>
          </a:p>
        </p:txBody>
      </p:sp>
      <p:pic>
        <p:nvPicPr>
          <p:cNvPr id="11" name="Picture Placeholder 10" descr="Paul Strand straight-photography-classic-photography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2060" b="2060"/>
          <a:stretch>
            <a:fillRect/>
          </a:stretch>
        </p:blipFill>
        <p:spPr>
          <a:xfrm>
            <a:off x="2903538" y="1484313"/>
            <a:ext cx="4189412" cy="53736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 Objectivity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Paul Strand </a:t>
            </a:r>
          </a:p>
          <a:p>
            <a:endParaRPr lang="en-GB" dirty="0" smtClean="0"/>
          </a:p>
          <a:p>
            <a:r>
              <a:rPr lang="en-GB" i="1" dirty="0" smtClean="0"/>
              <a:t>Yawning Woman</a:t>
            </a:r>
            <a:r>
              <a:rPr lang="en-GB" dirty="0" smtClean="0"/>
              <a:t> </a:t>
            </a:r>
            <a:br>
              <a:rPr lang="en-GB" dirty="0" smtClean="0"/>
            </a:br>
            <a:endParaRPr lang="en-GB" dirty="0"/>
          </a:p>
        </p:txBody>
      </p:sp>
      <p:pic>
        <p:nvPicPr>
          <p:cNvPr id="8" name="Picture Placeholder 7" descr="Paul Strand bbd09c7246a00ff8f5bbc38da64e9028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7310" b="7310"/>
          <a:stretch>
            <a:fillRect/>
          </a:stretch>
        </p:blipFill>
        <p:spPr>
          <a:xfrm>
            <a:off x="2903538" y="1484313"/>
            <a:ext cx="4764087" cy="53736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 Objectivity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Paul Strand </a:t>
            </a:r>
          </a:p>
          <a:p>
            <a:endParaRPr lang="en-GB" dirty="0" smtClean="0"/>
          </a:p>
          <a:p>
            <a:r>
              <a:rPr lang="en-GB" dirty="0" smtClean="0"/>
              <a:t>Blind Woman</a:t>
            </a:r>
          </a:p>
          <a:p>
            <a:r>
              <a:rPr lang="en-GB" dirty="0" smtClean="0"/>
              <a:t>New York 1917</a:t>
            </a:r>
            <a:endParaRPr lang="en-GB" dirty="0"/>
          </a:p>
        </p:txBody>
      </p:sp>
      <p:pic>
        <p:nvPicPr>
          <p:cNvPr id="9" name="Picture Placeholder 8" descr="Paul Strand blind woman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3913" b="13913"/>
          <a:stretch>
            <a:fillRect/>
          </a:stretch>
        </p:blipFill>
        <p:spPr>
          <a:xfrm>
            <a:off x="2903538" y="1484313"/>
            <a:ext cx="5484812" cy="53736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1663</TotalTime>
  <Words>2004</Words>
  <Application>Microsoft Office PowerPoint</Application>
  <PresentationFormat>On-screen Show (4:3)</PresentationFormat>
  <Paragraphs>382</Paragraphs>
  <Slides>67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68" baseType="lpstr">
      <vt:lpstr>Module</vt:lpstr>
      <vt:lpstr>New Objectivity Photography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  <vt:lpstr>New Objectivity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Objectivity Photography</dc:title>
  <dc:creator>Peter</dc:creator>
  <cp:lastModifiedBy>Peter</cp:lastModifiedBy>
  <cp:revision>17</cp:revision>
  <dcterms:created xsi:type="dcterms:W3CDTF">2017-11-14T13:18:42Z</dcterms:created>
  <dcterms:modified xsi:type="dcterms:W3CDTF">2017-11-30T18:48:03Z</dcterms:modified>
</cp:coreProperties>
</file>