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31.png" ContentType="image/png"/>
  <Override PartName="/ppt/media/image7.jpeg" ContentType="image/jpeg"/>
  <Override PartName="/ppt/media/image28.jpeg" ContentType="image/jpeg"/>
  <Override PartName="/ppt/media/image1.png" ContentType="image/png"/>
  <Override PartName="/ppt/media/image2.png" ContentType="image/png"/>
  <Override PartName="/ppt/media/image9.jpeg" ContentType="image/jpeg"/>
  <Override PartName="/ppt/media/image17.jpeg" ContentType="image/jpeg"/>
  <Override PartName="/ppt/media/image3.png" ContentType="image/png"/>
  <Override PartName="/ppt/media/image6.jpeg" ContentType="image/jpeg"/>
  <Override PartName="/ppt/media/image4.png" ContentType="image/png"/>
  <Override PartName="/ppt/media/image5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8.jpeg" ContentType="image/jpeg"/>
  <Override PartName="/ppt/media/image12.png" ContentType="image/pn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9.jpeg" ContentType="image/jpeg"/>
  <Override PartName="/ppt/media/image30.jpeg" ContentType="image/jpeg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4000" y="3167640"/>
            <a:ext cx="9070920" cy="585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504000" y="3167640"/>
            <a:ext cx="9070920" cy="585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6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77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504000" y="3167640"/>
            <a:ext cx="9070920" cy="585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subTitle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ubTitle"/>
          </p:nvPr>
        </p:nvSpPr>
        <p:spPr>
          <a:xfrm>
            <a:off x="504000" y="3167640"/>
            <a:ext cx="9070920" cy="5851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48" name="PlaceHolder 5"/>
          <p:cNvSpPr>
            <a:spLocks noGrp="1"/>
          </p:cNvSpPr>
          <p:nvPr>
            <p:ph type="body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body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4" name="PlaceHolder 6"/>
          <p:cNvSpPr>
            <a:spLocks noGrp="1"/>
          </p:cNvSpPr>
          <p:nvPr>
            <p:ph type="body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55" name="PlaceHolder 7"/>
          <p:cNvSpPr>
            <a:spLocks noGrp="1"/>
          </p:cNvSpPr>
          <p:nvPr>
            <p:ph type="body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9280" cy="755928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2"/>
          <a:stretch/>
        </p:blipFill>
        <p:spPr>
          <a:xfrm>
            <a:off x="0" y="-1440"/>
            <a:ext cx="10079280" cy="7560720"/>
          </a:xfrm>
          <a:prstGeom prst="rect">
            <a:avLst/>
          </a:prstGeom>
          <a:ln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9280" cy="7559280"/>
          </a:xfrm>
          <a:prstGeom prst="rect">
            <a:avLst/>
          </a:prstGeom>
          <a:ln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" descr=""/>
          <p:cNvPicPr/>
          <p:nvPr/>
        </p:nvPicPr>
        <p:blipFill>
          <a:blip r:embed="rId2"/>
          <a:stretch/>
        </p:blipFill>
        <p:spPr>
          <a:xfrm>
            <a:off x="0" y="0"/>
            <a:ext cx="10079280" cy="7559280"/>
          </a:xfrm>
          <a:prstGeom prst="rect">
            <a:avLst/>
          </a:prstGeom>
          <a:ln>
            <a:noFill/>
          </a:ln>
        </p:spPr>
      </p:pic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04000" y="3167640"/>
            <a:ext cx="9070920" cy="12621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r>
              <a:rPr b="0" lang="en-GB" sz="1800" spc="-1" strike="noStrike">
                <a:latin typeface="Arial"/>
              </a:rPr>
              <a:t>Click to edit the title text format</a:t>
            </a:r>
            <a:endParaRPr b="0" lang="en-GB" sz="18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4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504000" y="3168000"/>
            <a:ext cx="907092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157" name="CustomShape 2"/>
          <p:cNvSpPr/>
          <p:nvPr/>
        </p:nvSpPr>
        <p:spPr>
          <a:xfrm>
            <a:off x="432000" y="4608000"/>
            <a:ext cx="8869320" cy="2591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/>
          </a:bodyPr>
          <a:p>
            <a:pPr marL="432000" indent="-323280" algn="ctr">
              <a:lnSpc>
                <a:spcPct val="100000"/>
              </a:lnSpc>
              <a:spcAft>
                <a:spcPts val="1414"/>
              </a:spcAft>
            </a:pPr>
            <a:r>
              <a:rPr b="0" lang="en-GB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Spanish Photographer</a:t>
            </a:r>
            <a:endParaRPr b="0" lang="en-GB" sz="3200" spc="-1" strike="noStrike">
              <a:latin typeface="Arial"/>
            </a:endParaRPr>
          </a:p>
          <a:p>
            <a:pPr marL="432000" indent="-323280" algn="ctr">
              <a:lnSpc>
                <a:spcPct val="100000"/>
              </a:lnSpc>
              <a:spcAft>
                <a:spcPts val="1414"/>
              </a:spcAft>
            </a:pPr>
            <a:r>
              <a:rPr b="0" lang="en-GB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1886-1980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504000" y="1769040"/>
            <a:ext cx="8869320" cy="438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rmAutofit fontScale="97000"/>
          </a:bodyPr>
          <a:p>
            <a:pPr marL="432000" indent="-32328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 Spanish entrepreneur, industrial and military engineer, pilot and photographer, founder of Construcciones Aeronáuticas SA (CASA) and Honorary lifetime President of SEAT.</a:t>
            </a:r>
            <a:endParaRPr b="0" lang="en-GB" sz="3200" spc="-1" strike="noStrike"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He discovered the art of photography at the age of 12. In 1903, he made a photo in La Rioja during the sermon in a village church.</a:t>
            </a:r>
            <a:endParaRPr b="0" lang="en-GB" sz="3200" spc="-1" strike="noStrike">
              <a:latin typeface="Arial"/>
            </a:endParaRPr>
          </a:p>
          <a:p>
            <a:pPr marL="432000" indent="-323280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Here is a selection of his prolific work. Lots of Castles and People.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161" name="CustomShape 2"/>
          <p:cNvSpPr/>
          <p:nvPr/>
        </p:nvSpPr>
        <p:spPr>
          <a:xfrm>
            <a:off x="1080000" y="1872000"/>
            <a:ext cx="8279640" cy="4964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Ortiz-Echagüe believed strongly on the one hand that Spain must modernize itself in accordance with the spirit of the times but on the other hand was well aware that a broad modernization could lead to disappearance of traditional clothing, a change in the villages and even a transformation of the landscape. 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He wanted at least to capture with his camera and hold this cultural heritage, before the change occurred.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63" name="" descr=""/>
          <p:cNvPicPr/>
          <p:nvPr/>
        </p:nvPicPr>
        <p:blipFill>
          <a:blip r:embed="rId1"/>
          <a:stretch/>
        </p:blipFill>
        <p:spPr>
          <a:xfrm>
            <a:off x="1369440" y="1565640"/>
            <a:ext cx="7990560" cy="5202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65" name="" descr=""/>
          <p:cNvPicPr/>
          <p:nvPr/>
        </p:nvPicPr>
        <p:blipFill>
          <a:blip r:embed="rId1"/>
          <a:stretch/>
        </p:blipFill>
        <p:spPr>
          <a:xfrm>
            <a:off x="3960000" y="1800000"/>
            <a:ext cx="4607280" cy="5163840"/>
          </a:xfrm>
          <a:prstGeom prst="rect">
            <a:avLst/>
          </a:prstGeom>
          <a:ln>
            <a:noFill/>
          </a:ln>
        </p:spPr>
      </p:pic>
      <p:sp>
        <p:nvSpPr>
          <p:cNvPr id="166" name="CustomShape 2"/>
          <p:cNvSpPr/>
          <p:nvPr/>
        </p:nvSpPr>
        <p:spPr>
          <a:xfrm>
            <a:off x="576000" y="2957040"/>
            <a:ext cx="2807640" cy="155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1903</a:t>
            </a:r>
            <a:endParaRPr b="0" lang="en-GB" sz="3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Sermon in a village church.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68" name="" descr=""/>
          <p:cNvPicPr/>
          <p:nvPr/>
        </p:nvPicPr>
        <p:blipFill>
          <a:blip r:embed="rId1"/>
          <a:stretch/>
        </p:blipFill>
        <p:spPr>
          <a:xfrm>
            <a:off x="2777040" y="1728000"/>
            <a:ext cx="6510600" cy="5050800"/>
          </a:xfrm>
          <a:prstGeom prst="rect">
            <a:avLst/>
          </a:prstGeom>
          <a:ln>
            <a:noFill/>
          </a:ln>
        </p:spPr>
      </p:pic>
      <p:sp>
        <p:nvSpPr>
          <p:cNvPr id="169" name="TextShape 2"/>
          <p:cNvSpPr txBox="1"/>
          <p:nvPr/>
        </p:nvSpPr>
        <p:spPr>
          <a:xfrm>
            <a:off x="278640" y="3024000"/>
            <a:ext cx="2817360" cy="144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Siroco en el Sahara</a:t>
            </a:r>
            <a:endParaRPr b="0" lang="en-GB" sz="3200" spc="-1" strike="noStrike">
              <a:latin typeface="Arial"/>
            </a:endParaRPr>
          </a:p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1965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71" name="" descr=""/>
          <p:cNvPicPr/>
          <p:nvPr/>
        </p:nvPicPr>
        <p:blipFill>
          <a:blip r:embed="rId1"/>
          <a:stretch/>
        </p:blipFill>
        <p:spPr>
          <a:xfrm>
            <a:off x="2884680" y="1827360"/>
            <a:ext cx="6806880" cy="4940280"/>
          </a:xfrm>
          <a:prstGeom prst="rect">
            <a:avLst/>
          </a:prstGeom>
          <a:ln>
            <a:noFill/>
          </a:ln>
        </p:spPr>
      </p:pic>
      <p:sp>
        <p:nvSpPr>
          <p:cNvPr id="172" name="TextShape 2"/>
          <p:cNvSpPr txBox="1"/>
          <p:nvPr/>
        </p:nvSpPr>
        <p:spPr>
          <a:xfrm>
            <a:off x="1008000" y="3110760"/>
            <a:ext cx="1584000" cy="993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Crosses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74" name="" descr=""/>
          <p:cNvPicPr/>
          <p:nvPr/>
        </p:nvPicPr>
        <p:blipFill>
          <a:blip r:embed="rId1"/>
          <a:stretch/>
        </p:blipFill>
        <p:spPr>
          <a:xfrm>
            <a:off x="1973160" y="1512000"/>
            <a:ext cx="7746480" cy="5176440"/>
          </a:xfrm>
          <a:prstGeom prst="rect">
            <a:avLst/>
          </a:prstGeom>
          <a:ln>
            <a:noFill/>
          </a:ln>
        </p:spPr>
      </p:pic>
      <p:sp>
        <p:nvSpPr>
          <p:cNvPr id="175" name="TextShape 2"/>
          <p:cNvSpPr txBox="1"/>
          <p:nvPr/>
        </p:nvSpPr>
        <p:spPr>
          <a:xfrm>
            <a:off x="360000" y="3240000"/>
            <a:ext cx="1512000" cy="1896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Not the </a:t>
            </a:r>
            <a:endParaRPr b="0" lang="en-GB" sz="3200" spc="-1" strike="noStrike">
              <a:latin typeface="Arial"/>
            </a:endParaRPr>
          </a:p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Ku-Kux-Klan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77" name="" descr=""/>
          <p:cNvPicPr/>
          <p:nvPr/>
        </p:nvPicPr>
        <p:blipFill>
          <a:blip r:embed="rId1"/>
          <a:stretch/>
        </p:blipFill>
        <p:spPr>
          <a:xfrm>
            <a:off x="5040000" y="1101960"/>
            <a:ext cx="4608000" cy="5965200"/>
          </a:xfrm>
          <a:prstGeom prst="rect">
            <a:avLst/>
          </a:prstGeom>
          <a:ln>
            <a:noFill/>
          </a:ln>
        </p:spPr>
      </p:pic>
      <p:sp>
        <p:nvSpPr>
          <p:cNvPr id="178" name="TextShape 2"/>
          <p:cNvSpPr txBox="1"/>
          <p:nvPr/>
        </p:nvSpPr>
        <p:spPr>
          <a:xfrm>
            <a:off x="2952000" y="3384000"/>
            <a:ext cx="1728000" cy="64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Penitents</a:t>
            </a:r>
            <a:endParaRPr b="0" lang="en-GB" sz="3200" spc="-1" strike="noStrike">
              <a:solidFill>
                <a:srgbClr val="000000"/>
              </a:solidFill>
              <a:latin typeface="Times New Roman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80" name="" descr=""/>
          <p:cNvPicPr/>
          <p:nvPr/>
        </p:nvPicPr>
        <p:blipFill>
          <a:blip r:embed="rId1"/>
          <a:stretch/>
        </p:blipFill>
        <p:spPr>
          <a:xfrm>
            <a:off x="2662560" y="1803240"/>
            <a:ext cx="6940080" cy="4892760"/>
          </a:xfrm>
          <a:prstGeom prst="rect">
            <a:avLst/>
          </a:prstGeom>
          <a:ln>
            <a:noFill/>
          </a:ln>
        </p:spPr>
      </p:pic>
      <p:sp>
        <p:nvSpPr>
          <p:cNvPr id="181" name="TextShape 2"/>
          <p:cNvSpPr txBox="1"/>
          <p:nvPr/>
        </p:nvSpPr>
        <p:spPr>
          <a:xfrm>
            <a:off x="720000" y="3177000"/>
            <a:ext cx="2016000" cy="1575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Penitents carrying Crosses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83" name="" descr=""/>
          <p:cNvPicPr/>
          <p:nvPr/>
        </p:nvPicPr>
        <p:blipFill>
          <a:blip r:embed="rId1"/>
          <a:stretch/>
        </p:blipFill>
        <p:spPr>
          <a:xfrm>
            <a:off x="5340600" y="360000"/>
            <a:ext cx="4019400" cy="6540840"/>
          </a:xfrm>
          <a:prstGeom prst="rect">
            <a:avLst/>
          </a:prstGeom>
          <a:ln>
            <a:noFill/>
          </a:ln>
        </p:spPr>
      </p:pic>
      <p:sp>
        <p:nvSpPr>
          <p:cNvPr id="184" name="TextShape 2"/>
          <p:cNvSpPr txBox="1"/>
          <p:nvPr/>
        </p:nvSpPr>
        <p:spPr>
          <a:xfrm>
            <a:off x="1584000" y="3024000"/>
            <a:ext cx="3744000" cy="993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Penitents in Cuenca,</a:t>
            </a:r>
            <a:endParaRPr b="0" lang="en-GB" sz="3200" spc="-1" strike="noStrike">
              <a:latin typeface="Arial"/>
            </a:endParaRPr>
          </a:p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1940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86" name="" descr=""/>
          <p:cNvPicPr/>
          <p:nvPr/>
        </p:nvPicPr>
        <p:blipFill>
          <a:blip r:embed="rId1"/>
          <a:stretch/>
        </p:blipFill>
        <p:spPr>
          <a:xfrm>
            <a:off x="3384000" y="1805040"/>
            <a:ext cx="6263640" cy="4963680"/>
          </a:xfrm>
          <a:prstGeom prst="rect">
            <a:avLst/>
          </a:prstGeom>
          <a:ln>
            <a:noFill/>
          </a:ln>
        </p:spPr>
      </p:pic>
      <p:sp>
        <p:nvSpPr>
          <p:cNvPr id="187" name="TextShape 2"/>
          <p:cNvSpPr txBox="1"/>
          <p:nvPr/>
        </p:nvSpPr>
        <p:spPr>
          <a:xfrm>
            <a:off x="648000" y="3600000"/>
            <a:ext cx="2016000" cy="993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Spanish Castle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89" name="" descr=""/>
          <p:cNvPicPr/>
          <p:nvPr/>
        </p:nvPicPr>
        <p:blipFill>
          <a:blip r:embed="rId1"/>
          <a:stretch/>
        </p:blipFill>
        <p:spPr>
          <a:xfrm>
            <a:off x="2783880" y="1728000"/>
            <a:ext cx="6935760" cy="5039640"/>
          </a:xfrm>
          <a:prstGeom prst="rect">
            <a:avLst/>
          </a:prstGeom>
          <a:ln>
            <a:noFill/>
          </a:ln>
        </p:spPr>
      </p:pic>
      <p:sp>
        <p:nvSpPr>
          <p:cNvPr id="190" name="TextShape 2"/>
          <p:cNvSpPr txBox="1"/>
          <p:nvPr/>
        </p:nvSpPr>
        <p:spPr>
          <a:xfrm>
            <a:off x="504000" y="3528000"/>
            <a:ext cx="1800000" cy="993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Spanish Castle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92" name="" descr=""/>
          <p:cNvPicPr/>
          <p:nvPr/>
        </p:nvPicPr>
        <p:blipFill>
          <a:blip r:embed="rId1"/>
          <a:stretch/>
        </p:blipFill>
        <p:spPr>
          <a:xfrm>
            <a:off x="4896000" y="648000"/>
            <a:ext cx="4680000" cy="6165000"/>
          </a:xfrm>
          <a:prstGeom prst="rect">
            <a:avLst/>
          </a:prstGeom>
          <a:ln>
            <a:noFill/>
          </a:ln>
        </p:spPr>
      </p:pic>
      <p:sp>
        <p:nvSpPr>
          <p:cNvPr id="193" name="TextShape 2"/>
          <p:cNvSpPr txBox="1"/>
          <p:nvPr/>
        </p:nvSpPr>
        <p:spPr>
          <a:xfrm>
            <a:off x="936000" y="3384000"/>
            <a:ext cx="2376000" cy="903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Spanish Castle</a:t>
            </a:r>
            <a:endParaRPr b="0" lang="en-GB" sz="3200" spc="-1" strike="noStrike">
              <a:solidFill>
                <a:srgbClr val="000000"/>
              </a:solidFill>
              <a:latin typeface="Times New Roman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95" name="" descr=""/>
          <p:cNvPicPr/>
          <p:nvPr/>
        </p:nvPicPr>
        <p:blipFill>
          <a:blip r:embed="rId1"/>
          <a:stretch/>
        </p:blipFill>
        <p:spPr>
          <a:xfrm>
            <a:off x="5616000" y="1152000"/>
            <a:ext cx="3960000" cy="6117120"/>
          </a:xfrm>
          <a:prstGeom prst="rect">
            <a:avLst/>
          </a:prstGeom>
          <a:ln>
            <a:noFill/>
          </a:ln>
        </p:spPr>
      </p:pic>
      <p:sp>
        <p:nvSpPr>
          <p:cNvPr id="196" name="TextShape 2"/>
          <p:cNvSpPr txBox="1"/>
          <p:nvPr/>
        </p:nvSpPr>
        <p:spPr>
          <a:xfrm>
            <a:off x="3312000" y="3141720"/>
            <a:ext cx="1656000" cy="1106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Spanish Castle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198" name="" descr=""/>
          <p:cNvPicPr/>
          <p:nvPr/>
        </p:nvPicPr>
        <p:blipFill>
          <a:blip r:embed="rId1"/>
          <a:stretch/>
        </p:blipFill>
        <p:spPr>
          <a:xfrm>
            <a:off x="2808000" y="1606320"/>
            <a:ext cx="6912000" cy="5617800"/>
          </a:xfrm>
          <a:prstGeom prst="rect">
            <a:avLst/>
          </a:prstGeom>
          <a:ln>
            <a:noFill/>
          </a:ln>
        </p:spPr>
      </p:pic>
      <p:sp>
        <p:nvSpPr>
          <p:cNvPr id="199" name="TextShape 2"/>
          <p:cNvSpPr txBox="1"/>
          <p:nvPr/>
        </p:nvSpPr>
        <p:spPr>
          <a:xfrm>
            <a:off x="648000" y="4005720"/>
            <a:ext cx="1872000" cy="993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Spanish Castle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01" name="" descr=""/>
          <p:cNvPicPr/>
          <p:nvPr/>
        </p:nvPicPr>
        <p:blipFill>
          <a:blip r:embed="rId1"/>
          <a:stretch/>
        </p:blipFill>
        <p:spPr>
          <a:xfrm>
            <a:off x="5128560" y="575640"/>
            <a:ext cx="4303440" cy="6192360"/>
          </a:xfrm>
          <a:prstGeom prst="rect">
            <a:avLst/>
          </a:prstGeom>
          <a:ln>
            <a:noFill/>
          </a:ln>
        </p:spPr>
      </p:pic>
      <p:sp>
        <p:nvSpPr>
          <p:cNvPr id="202" name="TextShape 2"/>
          <p:cNvSpPr txBox="1"/>
          <p:nvPr/>
        </p:nvSpPr>
        <p:spPr>
          <a:xfrm>
            <a:off x="2664000" y="3442320"/>
            <a:ext cx="1944000" cy="903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North Africa</a:t>
            </a:r>
            <a:endParaRPr b="0" lang="en-GB" sz="3200" spc="-1" strike="noStrike">
              <a:solidFill>
                <a:srgbClr val="000000"/>
              </a:solidFill>
              <a:latin typeface="Times New Roman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04" name="" descr=""/>
          <p:cNvPicPr/>
          <p:nvPr/>
        </p:nvPicPr>
        <p:blipFill>
          <a:blip r:embed="rId1"/>
          <a:stretch/>
        </p:blipFill>
        <p:spPr>
          <a:xfrm>
            <a:off x="3168000" y="1459800"/>
            <a:ext cx="6480000" cy="5193360"/>
          </a:xfrm>
          <a:prstGeom prst="rect">
            <a:avLst/>
          </a:prstGeom>
          <a:ln>
            <a:noFill/>
          </a:ln>
        </p:spPr>
      </p:pic>
      <p:sp>
        <p:nvSpPr>
          <p:cNvPr id="205" name="TextShape 2"/>
          <p:cNvSpPr txBox="1"/>
          <p:nvPr/>
        </p:nvSpPr>
        <p:spPr>
          <a:xfrm>
            <a:off x="432000" y="3456000"/>
            <a:ext cx="2088000" cy="144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Olive Jars and Hounds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07" name="" descr=""/>
          <p:cNvPicPr/>
          <p:nvPr/>
        </p:nvPicPr>
        <p:blipFill>
          <a:blip r:embed="rId1"/>
          <a:stretch/>
        </p:blipFill>
        <p:spPr>
          <a:xfrm>
            <a:off x="533520" y="1368000"/>
            <a:ext cx="9216720" cy="5184000"/>
          </a:xfrm>
          <a:prstGeom prst="rect">
            <a:avLst/>
          </a:prstGeom>
          <a:ln>
            <a:noFill/>
          </a:ln>
        </p:spPr>
      </p:pic>
      <p:sp>
        <p:nvSpPr>
          <p:cNvPr id="208" name="TextShape 2"/>
          <p:cNvSpPr txBox="1"/>
          <p:nvPr/>
        </p:nvSpPr>
        <p:spPr>
          <a:xfrm>
            <a:off x="792000" y="1728000"/>
            <a:ext cx="3096000" cy="1896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Grupo Folk Pelujáncanu </a:t>
            </a:r>
            <a:endParaRPr b="0" lang="en-GB" sz="3200" spc="-1" strike="noStrike">
              <a:latin typeface="Arial"/>
            </a:endParaRPr>
          </a:p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El Pollu de Montehermoso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10" name="" descr=""/>
          <p:cNvPicPr/>
          <p:nvPr/>
        </p:nvPicPr>
        <p:blipFill>
          <a:blip r:embed="rId1"/>
          <a:stretch/>
        </p:blipFill>
        <p:spPr>
          <a:xfrm>
            <a:off x="5256000" y="720000"/>
            <a:ext cx="4464000" cy="6048000"/>
          </a:xfrm>
          <a:prstGeom prst="rect">
            <a:avLst/>
          </a:prstGeom>
          <a:ln>
            <a:noFill/>
          </a:ln>
        </p:spPr>
      </p:pic>
      <p:sp>
        <p:nvSpPr>
          <p:cNvPr id="211" name="TextShape 2"/>
          <p:cNvSpPr txBox="1"/>
          <p:nvPr/>
        </p:nvSpPr>
        <p:spPr>
          <a:xfrm>
            <a:off x="1080000" y="3513960"/>
            <a:ext cx="3096000" cy="1454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Lino Dressed in Mourning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13" name="" descr=""/>
          <p:cNvPicPr/>
          <p:nvPr/>
        </p:nvPicPr>
        <p:blipFill>
          <a:blip r:embed="rId1"/>
          <a:stretch/>
        </p:blipFill>
        <p:spPr>
          <a:xfrm>
            <a:off x="5112000" y="1080000"/>
            <a:ext cx="4613400" cy="5688000"/>
          </a:xfrm>
          <a:prstGeom prst="rect">
            <a:avLst/>
          </a:prstGeom>
          <a:ln>
            <a:noFill/>
          </a:ln>
        </p:spPr>
      </p:pic>
      <p:sp>
        <p:nvSpPr>
          <p:cNvPr id="214" name="TextShape 2"/>
          <p:cNvSpPr txBox="1"/>
          <p:nvPr/>
        </p:nvSpPr>
        <p:spPr>
          <a:xfrm>
            <a:off x="1224000" y="3168000"/>
            <a:ext cx="2520000" cy="4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Rural Spain</a:t>
            </a:r>
            <a:endParaRPr b="0" lang="en-GB" sz="3200" spc="-1" strike="noStrike">
              <a:solidFill>
                <a:srgbClr val="000000"/>
              </a:solidFill>
              <a:latin typeface="Times New Roman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16" name="" descr=""/>
          <p:cNvPicPr/>
          <p:nvPr/>
        </p:nvPicPr>
        <p:blipFill>
          <a:blip r:embed="rId1"/>
          <a:stretch/>
        </p:blipFill>
        <p:spPr>
          <a:xfrm>
            <a:off x="5400000" y="1011240"/>
            <a:ext cx="4233600" cy="5972760"/>
          </a:xfrm>
          <a:prstGeom prst="rect">
            <a:avLst/>
          </a:prstGeom>
          <a:ln>
            <a:noFill/>
          </a:ln>
        </p:spPr>
      </p:pic>
      <p:sp>
        <p:nvSpPr>
          <p:cNvPr id="217" name="TextShape 2"/>
          <p:cNvSpPr txBox="1"/>
          <p:nvPr/>
        </p:nvSpPr>
        <p:spPr>
          <a:xfrm>
            <a:off x="1296000" y="2520000"/>
            <a:ext cx="2304000" cy="144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Aquadoras</a:t>
            </a:r>
            <a:endParaRPr b="0" lang="en-GB" sz="3200" spc="-1" strike="noStrike">
              <a:latin typeface="Arial"/>
            </a:endParaRPr>
          </a:p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Water Carriers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19" name="" descr=""/>
          <p:cNvPicPr/>
          <p:nvPr/>
        </p:nvPicPr>
        <p:blipFill>
          <a:blip r:embed="rId1"/>
          <a:stretch/>
        </p:blipFill>
        <p:spPr>
          <a:xfrm>
            <a:off x="5616000" y="1152000"/>
            <a:ext cx="3540600" cy="5618520"/>
          </a:xfrm>
          <a:prstGeom prst="rect">
            <a:avLst/>
          </a:prstGeom>
          <a:ln>
            <a:noFill/>
          </a:ln>
        </p:spPr>
      </p:pic>
      <p:sp>
        <p:nvSpPr>
          <p:cNvPr id="220" name="TextShape 2"/>
          <p:cNvSpPr txBox="1"/>
          <p:nvPr/>
        </p:nvSpPr>
        <p:spPr>
          <a:xfrm>
            <a:off x="1152000" y="2520000"/>
            <a:ext cx="3240000" cy="4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Two Friends</a:t>
            </a:r>
            <a:endParaRPr b="0" lang="en-GB" sz="3200" spc="-1" strike="noStrike">
              <a:solidFill>
                <a:srgbClr val="000000"/>
              </a:solidFill>
              <a:latin typeface="Times New Roman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22" name="" descr=""/>
          <p:cNvPicPr/>
          <p:nvPr/>
        </p:nvPicPr>
        <p:blipFill>
          <a:blip r:embed="rId1"/>
          <a:stretch/>
        </p:blipFill>
        <p:spPr>
          <a:xfrm>
            <a:off x="5472000" y="936000"/>
            <a:ext cx="4248000" cy="5929200"/>
          </a:xfrm>
          <a:prstGeom prst="rect">
            <a:avLst/>
          </a:prstGeom>
          <a:ln>
            <a:noFill/>
          </a:ln>
        </p:spPr>
      </p:pic>
      <p:sp>
        <p:nvSpPr>
          <p:cNvPr id="223" name="TextShape 2"/>
          <p:cNvSpPr txBox="1"/>
          <p:nvPr/>
        </p:nvSpPr>
        <p:spPr>
          <a:xfrm>
            <a:off x="2952000" y="2952000"/>
            <a:ext cx="2304000" cy="993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Girls on a Horse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25" name="" descr=""/>
          <p:cNvPicPr/>
          <p:nvPr/>
        </p:nvPicPr>
        <p:blipFill>
          <a:blip r:embed="rId1"/>
          <a:stretch/>
        </p:blipFill>
        <p:spPr>
          <a:xfrm>
            <a:off x="5472000" y="1112400"/>
            <a:ext cx="4059720" cy="5799600"/>
          </a:xfrm>
          <a:prstGeom prst="rect">
            <a:avLst/>
          </a:prstGeom>
          <a:ln>
            <a:noFill/>
          </a:ln>
        </p:spPr>
      </p:pic>
      <p:sp>
        <p:nvSpPr>
          <p:cNvPr id="226" name="TextShape 2"/>
          <p:cNvSpPr txBox="1"/>
          <p:nvPr/>
        </p:nvSpPr>
        <p:spPr>
          <a:xfrm>
            <a:off x="936000" y="2736000"/>
            <a:ext cx="3600000" cy="6022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1800" spc="-1" strike="noStrike">
                <a:latin typeface="Arial"/>
              </a:rPr>
              <a:t>Fisherman with Oar on a stamp</a:t>
            </a:r>
            <a:endParaRPr b="0" lang="en-GB" sz="1800" spc="-1" strike="noStrike">
              <a:latin typeface="Arial"/>
            </a:endParaRPr>
          </a:p>
          <a:p>
            <a:r>
              <a:rPr b="0" lang="en-GB" sz="1800" spc="-1" strike="noStrike">
                <a:latin typeface="Arial"/>
              </a:rPr>
              <a:t>1997</a:t>
            </a:r>
            <a:endParaRPr b="0" lang="en-GB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28" name="" descr=""/>
          <p:cNvPicPr/>
          <p:nvPr/>
        </p:nvPicPr>
        <p:blipFill>
          <a:blip r:embed="rId1"/>
          <a:stretch/>
        </p:blipFill>
        <p:spPr>
          <a:xfrm>
            <a:off x="5040000" y="1202400"/>
            <a:ext cx="4642920" cy="5860800"/>
          </a:xfrm>
          <a:prstGeom prst="rect">
            <a:avLst/>
          </a:prstGeom>
          <a:ln>
            <a:noFill/>
          </a:ln>
        </p:spPr>
      </p:pic>
      <p:sp>
        <p:nvSpPr>
          <p:cNvPr id="229" name="TextShape 2"/>
          <p:cNvSpPr txBox="1"/>
          <p:nvPr/>
        </p:nvSpPr>
        <p:spPr>
          <a:xfrm>
            <a:off x="864000" y="2880000"/>
            <a:ext cx="3672000" cy="903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Fisherman with Oar</a:t>
            </a:r>
            <a:endParaRPr b="0" lang="en-GB" sz="3200" spc="-1" strike="noStrike">
              <a:solidFill>
                <a:srgbClr val="000000"/>
              </a:solidFill>
              <a:latin typeface="Times New Roman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31" name="" descr=""/>
          <p:cNvPicPr/>
          <p:nvPr/>
        </p:nvPicPr>
        <p:blipFill>
          <a:blip r:embed="rId1"/>
          <a:stretch/>
        </p:blipFill>
        <p:spPr>
          <a:xfrm>
            <a:off x="2790720" y="1728000"/>
            <a:ext cx="7000920" cy="4967640"/>
          </a:xfrm>
          <a:prstGeom prst="rect">
            <a:avLst/>
          </a:prstGeom>
          <a:ln>
            <a:noFill/>
          </a:ln>
        </p:spPr>
      </p:pic>
      <p:sp>
        <p:nvSpPr>
          <p:cNvPr id="232" name="TextShape 2"/>
          <p:cNvSpPr txBox="1"/>
          <p:nvPr/>
        </p:nvSpPr>
        <p:spPr>
          <a:xfrm>
            <a:off x="1512000" y="2731320"/>
            <a:ext cx="1224000" cy="144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Men with oars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34" name="" descr=""/>
          <p:cNvPicPr/>
          <p:nvPr/>
        </p:nvPicPr>
        <p:blipFill>
          <a:blip r:embed="rId1"/>
          <a:stretch/>
        </p:blipFill>
        <p:spPr>
          <a:xfrm>
            <a:off x="2566440" y="1492920"/>
            <a:ext cx="7255800" cy="5419080"/>
          </a:xfrm>
          <a:prstGeom prst="rect">
            <a:avLst/>
          </a:prstGeom>
          <a:ln>
            <a:noFill/>
          </a:ln>
        </p:spPr>
      </p:pic>
      <p:sp>
        <p:nvSpPr>
          <p:cNvPr id="235" name="TextShape 2"/>
          <p:cNvSpPr txBox="1"/>
          <p:nvPr/>
        </p:nvSpPr>
        <p:spPr>
          <a:xfrm>
            <a:off x="1440000" y="2880000"/>
            <a:ext cx="1008000" cy="13546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The Dark Men</a:t>
            </a:r>
            <a:endParaRPr b="0" lang="en-GB" sz="3200" spc="-1" strike="noStrike">
              <a:solidFill>
                <a:srgbClr val="000000"/>
              </a:solidFill>
              <a:latin typeface="Times New Roman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504000" y="534960"/>
            <a:ext cx="7703280" cy="670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>
              <a:lnSpc>
                <a:spcPct val="100000"/>
              </a:lnSpc>
            </a:pPr>
            <a:r>
              <a:rPr b="0" lang="en-GB" sz="4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José Ortiz-Echagüe</a:t>
            </a:r>
            <a:endParaRPr b="0" lang="en-GB" sz="4400" spc="-1" strike="noStrike">
              <a:latin typeface="Arial"/>
            </a:endParaRPr>
          </a:p>
        </p:txBody>
      </p:sp>
      <p:pic>
        <p:nvPicPr>
          <p:cNvPr id="237" name="" descr=""/>
          <p:cNvPicPr/>
          <p:nvPr/>
        </p:nvPicPr>
        <p:blipFill>
          <a:blip r:embed="rId1"/>
          <a:stretch/>
        </p:blipFill>
        <p:spPr>
          <a:xfrm>
            <a:off x="2376000" y="1296000"/>
            <a:ext cx="6659640" cy="5760000"/>
          </a:xfrm>
          <a:prstGeom prst="rect">
            <a:avLst/>
          </a:prstGeom>
          <a:ln>
            <a:noFill/>
          </a:ln>
        </p:spPr>
      </p:pic>
      <p:sp>
        <p:nvSpPr>
          <p:cNvPr id="238" name="TextShape 2"/>
          <p:cNvSpPr txBox="1"/>
          <p:nvPr/>
        </p:nvSpPr>
        <p:spPr>
          <a:xfrm>
            <a:off x="360000" y="2025000"/>
            <a:ext cx="1944000" cy="2079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0" lang="en-GB" sz="3200" spc="-1" strike="noStrike">
                <a:solidFill>
                  <a:srgbClr val="000000"/>
                </a:solidFill>
                <a:latin typeface="Times New Roman"/>
              </a:rPr>
              <a:t>The man himself in his laboratory</a:t>
            </a:r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2628000" y="3168000"/>
            <a:ext cx="6694920" cy="126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>
              <a:lnSpc>
                <a:spcPct val="100000"/>
              </a:lnSpc>
            </a:pPr>
            <a:r>
              <a:rPr b="0" lang="en-GB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This work is licensed under</a:t>
            </a:r>
            <a:br/>
            <a:r>
              <a:rPr b="0" lang="en-GB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 Creative Commons Attribution-ShareAlike 3.0 Unported License.</a:t>
            </a:r>
            <a:br/>
            <a:r>
              <a:rPr b="0" lang="en-GB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It makes use of the works of</a:t>
            </a:r>
            <a:br/>
            <a:r>
              <a:rPr b="0" lang="en-GB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Kelly Loves Whales and Nick Merritt.</a:t>
            </a:r>
            <a:endParaRPr b="0" lang="en-GB" sz="1800" spc="-1" strike="noStrike">
              <a:latin typeface="Arial"/>
            </a:endParaRPr>
          </a:p>
        </p:txBody>
      </p:sp>
      <p:pic>
        <p:nvPicPr>
          <p:cNvPr id="240" name="" descr=""/>
          <p:cNvPicPr/>
          <p:nvPr/>
        </p:nvPicPr>
        <p:blipFill>
          <a:blip r:embed="rId1"/>
          <a:stretch/>
        </p:blipFill>
        <p:spPr>
          <a:xfrm>
            <a:off x="1250280" y="3672000"/>
            <a:ext cx="837000" cy="294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1166</TotalTime>
  <Application>LibreOffice/6.2.4.2$Windows_X86_64 LibreOffice_project/2412653d852ce75f65fbfa83fb7e7b669a126d64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2019-08-18T11:00:09Z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</dc:description>
  <dc:language>en-GB</dc:language>
  <cp:lastModifiedBy/>
  <dcterms:modified xsi:type="dcterms:W3CDTF">2019-08-19T16:01:15Z</dcterms:modified>
  <cp:revision>12</cp:revision>
  <dc:subject/>
  <dc:title>Vintage</dc:title>
</cp:coreProperties>
</file>