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7.jpeg" ContentType="image/jpe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6.jpeg" ContentType="image/jpeg"/>
  <Override PartName="/ppt/media/image5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png" ContentType="image/png"/>
  <Override PartName="/ppt/media/image18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5104800"/>
            <a:ext cx="10079280" cy="580320"/>
          </a:xfrm>
          <a:prstGeom prst="rect">
            <a:avLst/>
          </a:prstGeom>
          <a:ln w="0">
            <a:noFill/>
          </a:ln>
        </p:spPr>
      </p:pic>
      <p:pic>
        <p:nvPicPr>
          <p:cNvPr id="1" name="" descr=""/>
          <p:cNvPicPr/>
          <p:nvPr/>
        </p:nvPicPr>
        <p:blipFill>
          <a:blip r:embed="rId3"/>
          <a:stretch/>
        </p:blipFill>
        <p:spPr>
          <a:xfrm>
            <a:off x="0" y="0"/>
            <a:ext cx="10079280" cy="3232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GB" sz="1800" spc="-1" strike="noStrike">
                <a:latin typeface="Arial"/>
              </a:rPr>
              <a:t>Click to edit the title text format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09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Click to edit the outline text format</a:t>
            </a:r>
            <a:endParaRPr b="0" lang="en-GB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Second Outline Level</a:t>
            </a:r>
            <a:endParaRPr b="0" lang="en-GB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Third Outline Level</a:t>
            </a:r>
            <a:endParaRPr b="0" lang="en-GB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Fourth Outline Level</a:t>
            </a:r>
            <a:endParaRPr b="0" lang="en-GB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Fifth Outline Level</a:t>
            </a:r>
            <a:endParaRPr b="0" lang="en-GB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Sixth Outline Level</a:t>
            </a:r>
            <a:endParaRPr b="0" lang="en-GB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Seventh Outline Level</a:t>
            </a:r>
            <a:endParaRPr b="0" lang="en-GB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2"/>
          <a:stretch/>
        </p:blipFill>
        <p:spPr>
          <a:xfrm>
            <a:off x="6120" y="0"/>
            <a:ext cx="10079280" cy="323280"/>
          </a:xfrm>
          <a:prstGeom prst="rect">
            <a:avLst/>
          </a:prstGeom>
          <a:ln w="0">
            <a:noFill/>
          </a:ln>
        </p:spPr>
      </p:pic>
      <p:pic>
        <p:nvPicPr>
          <p:cNvPr id="41" name="" descr=""/>
          <p:cNvPicPr/>
          <p:nvPr/>
        </p:nvPicPr>
        <p:blipFill>
          <a:blip r:embed="rId3"/>
          <a:stretch/>
        </p:blipFill>
        <p:spPr>
          <a:xfrm>
            <a:off x="6120" y="5357160"/>
            <a:ext cx="10079280" cy="323280"/>
          </a:xfrm>
          <a:prstGeom prst="rect">
            <a:avLst/>
          </a:prstGeom>
          <a:ln w="0">
            <a:noFill/>
          </a:ln>
        </p:spPr>
      </p:pic>
      <p:sp>
        <p:nvSpPr>
          <p:cNvPr id="42" name="CustomShape 1"/>
          <p:cNvSpPr/>
          <p:nvPr/>
        </p:nvSpPr>
        <p:spPr>
          <a:xfrm>
            <a:off x="1728360" y="5400360"/>
            <a:ext cx="2347560" cy="39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0" lang="en-GB" sz="1400" spc="-1" strike="noStrike">
                <a:solidFill>
                  <a:srgbClr val="ffffff"/>
                </a:solidFill>
                <a:latin typeface="Arial"/>
                <a:ea typeface="DejaVu Sans"/>
              </a:rPr>
              <a:t>&lt;date/time&gt;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43" name="CustomShape 2"/>
          <p:cNvSpPr/>
          <p:nvPr/>
        </p:nvSpPr>
        <p:spPr>
          <a:xfrm>
            <a:off x="4221360" y="5400360"/>
            <a:ext cx="3194280" cy="39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</a:pPr>
            <a:r>
              <a:rPr b="0" lang="en-GB" sz="1400" spc="-1" strike="noStrike">
                <a:solidFill>
                  <a:srgbClr val="ffffff"/>
                </a:solidFill>
                <a:latin typeface="Arial"/>
                <a:ea typeface="DejaVu Sans"/>
              </a:rPr>
              <a:t>&lt;footer&gt;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7659720" y="5400360"/>
            <a:ext cx="2347560" cy="39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r">
              <a:lnSpc>
                <a:spcPct val="100000"/>
              </a:lnSpc>
            </a:pPr>
            <a:fld id="{AF90713A-C991-436F-8208-33E9656DD84B}" type="slidenum">
              <a:rPr b="0" lang="en-GB" sz="1400" spc="-1" strike="noStrike">
                <a:solidFill>
                  <a:srgbClr val="ffffff"/>
                </a:solidFill>
                <a:latin typeface="Arial"/>
                <a:ea typeface="DejaVu Sans"/>
              </a:rPr>
              <a:t>&lt;number&gt;</a:t>
            </a:fld>
            <a:endParaRPr b="0" lang="en-GB" sz="1400" spc="-1" strike="noStrike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hyperlink" Target="https://youtu.be/LQVeC2pIhmk" TargetMode="External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7920" y="648000"/>
            <a:ext cx="9070920" cy="2735280"/>
          </a:xfrm>
          <a:prstGeom prst="rect">
            <a:avLst/>
          </a:pr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200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GB" sz="4400" spc="-1" strike="noStrike">
                <a:solidFill>
                  <a:srgbClr val="ffffff"/>
                </a:solidFill>
                <a:latin typeface="Arial"/>
                <a:ea typeface="DejaVu Sans"/>
              </a:rPr>
              <a:t>Composing for Disharmony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3816000" y="3600000"/>
            <a:ext cx="5254920" cy="12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ctr">
              <a:lnSpc>
                <a:spcPct val="100000"/>
              </a:lnSpc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Or</a:t>
            </a:r>
            <a:endParaRPr b="0" lang="en-GB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The Imperfect Composition</a:t>
            </a:r>
            <a:endParaRPr b="0" lang="en-GB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432000" y="1440360"/>
            <a:ext cx="4535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4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Roy King's picture is in the Degas genre dividing the image in two. One can assume that the two people 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are related, but because of the vertical line the man on the right is visually separated from the lady on the left. This splitting introduces tension and disharmony.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Is this a good thing?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5072760" y="1455120"/>
            <a:ext cx="4790520" cy="3296160"/>
          </a:xfrm>
          <a:prstGeom prst="rect">
            <a:avLst/>
          </a:prstGeom>
          <a:ln w="0">
            <a:noFill/>
          </a:ln>
        </p:spPr>
      </p:pic>
      <p:sp>
        <p:nvSpPr>
          <p:cNvPr id="122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504000" y="1656000"/>
            <a:ext cx="4535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0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 how can we produce such images - by ignoring the composition 'rules'?</a:t>
            </a:r>
            <a:endParaRPr b="0" lang="en-GB" sz="3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1414"/>
              </a:spcAft>
            </a:pP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1]. Using a Right to Left Flow.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Normally we view images from left to right. Let us try to make the viewer got R to L instead.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2]. Inverted Counterbalance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That is instead of including elements to balance a photograph omit them. See my Video on </a:t>
            </a:r>
            <a:r>
              <a:rPr b="0" lang="en-GB" sz="32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Visual Weight</a:t>
            </a:r>
            <a:r>
              <a:rPr b="0" lang="en-GB" sz="3200" spc="-1" strike="noStrike">
                <a:solidFill>
                  <a:srgbClr val="0000ff"/>
                </a:solidFill>
                <a:latin typeface="Arial"/>
                <a:ea typeface="DejaVu Sans"/>
              </a:rPr>
              <a:t> 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2"/>
          <a:stretch/>
        </p:blipFill>
        <p:spPr>
          <a:xfrm>
            <a:off x="6696000" y="1440000"/>
            <a:ext cx="2700720" cy="3599280"/>
          </a:xfrm>
          <a:prstGeom prst="rect">
            <a:avLst/>
          </a:prstGeom>
          <a:ln w="0">
            <a:noFill/>
          </a:ln>
        </p:spPr>
      </p:pic>
      <p:sp>
        <p:nvSpPr>
          <p:cNvPr id="131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432360" y="1440000"/>
            <a:ext cx="4535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0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3]. Sloping the Horizon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Judges always complain when the horizon is slightly on the wonk [as it technically called]. So why not exaggerate this slope to, say, 45 degrees to make a more disturbing image.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4]. Use an Extremely Wide Angle Lens.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Such a lens will make images distorted easily. It can make a sky appear to be rushing madly towards you menacingly if they have a dark hue.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5040000" y="1440000"/>
            <a:ext cx="4753800" cy="3599280"/>
          </a:xfrm>
          <a:prstGeom prst="rect">
            <a:avLst/>
          </a:prstGeom>
          <a:ln w="0">
            <a:noFill/>
          </a:ln>
        </p:spPr>
      </p:pic>
      <p:sp>
        <p:nvSpPr>
          <p:cNvPr id="140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6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504000" y="1440360"/>
            <a:ext cx="907092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5.] </a:t>
            </a:r>
            <a:r>
              <a:rPr b="1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Interrupting the Rhythm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Rows of things like cans of beans or a regular line of people or a line of fencing can be disrupted by just one of these is not conforming to the rest.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 the back view of lots of nuns with just one nun turned towards the camera. That will make an arresting photograph.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504000" y="1656000"/>
            <a:ext cx="4535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9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6]. Important Image Elements placed at the frame edge.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In other words ignore the </a:t>
            </a:r>
            <a:r>
              <a:rPr b="0" i="1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Rule of Thirds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. The elements of your picture could be placed at the very edge  or even slightly beyond for maximum impact on a viewer. Degas has 2 images of ballerinas like that. The ballet dancers life was and still is hard. Degas tried to paint these trials.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will leave you to find out how hard it was for junior ballerinas in the 19th Century.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1"/>
          <a:stretch/>
        </p:blipFill>
        <p:spPr>
          <a:xfrm>
            <a:off x="6840000" y="1430280"/>
            <a:ext cx="2886480" cy="3681000"/>
          </a:xfrm>
          <a:prstGeom prst="rect">
            <a:avLst/>
          </a:prstGeom>
          <a:ln w="0"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5616000" y="1800000"/>
            <a:ext cx="107964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Ballet Dancers Hide 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a 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Secret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504000" y="1656000"/>
            <a:ext cx="907092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Our natural desire is to compose an image with a sense of harmony and equilibrium.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We are capable of achieving good composition intuitively with practice.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BUT do we always want to do this or could we aim at a different response.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6]. Important Image Elements placed at the frame edge.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6083280" y="1432800"/>
            <a:ext cx="3348000" cy="3636000"/>
          </a:xfrm>
          <a:prstGeom prst="rect">
            <a:avLst/>
          </a:prstGeom>
          <a:ln w="0">
            <a:noFill/>
          </a:ln>
        </p:spPr>
      </p:pic>
      <p:sp>
        <p:nvSpPr>
          <p:cNvPr id="168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70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8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7]. </a:t>
            </a:r>
            <a:r>
              <a:rPr b="0" i="1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Dividing the    Photograph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This is a terrible idea for the conventionalist photographer </a:t>
            </a:r>
            <a:r>
              <a:rPr b="1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BUT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 interesting possibilities emerge. It also shows a characteristic of photography - that of its spontaneous nature.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76" name="" descr=""/>
          <p:cNvPicPr/>
          <p:nvPr/>
        </p:nvPicPr>
        <p:blipFill>
          <a:blip r:embed="rId1"/>
          <a:stretch/>
        </p:blipFill>
        <p:spPr>
          <a:xfrm>
            <a:off x="5760000" y="1440000"/>
            <a:ext cx="3599280" cy="3736800"/>
          </a:xfrm>
          <a:prstGeom prst="rect">
            <a:avLst/>
          </a:prstGeom>
          <a:ln w="0">
            <a:noFill/>
          </a:ln>
        </p:spPr>
      </p:pic>
      <p:sp>
        <p:nvSpPr>
          <p:cNvPr id="177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1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7]. Dividing the Photograph.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This is a terrible idea for the conventionalist photographer BUT interesting possibilities emerge. It also shows a characteristic of photography - that of its spontaneous nature.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84" name="" descr=""/>
          <p:cNvPicPr/>
          <p:nvPr/>
        </p:nvPicPr>
        <p:blipFill>
          <a:blip r:embed="rId1"/>
          <a:stretch/>
        </p:blipFill>
        <p:spPr>
          <a:xfrm>
            <a:off x="7128000" y="1440000"/>
            <a:ext cx="2424600" cy="3527280"/>
          </a:xfrm>
          <a:prstGeom prst="rect">
            <a:avLst/>
          </a:prstGeom>
          <a:ln w="0">
            <a:noFill/>
          </a:ln>
        </p:spPr>
      </p:pic>
      <p:sp>
        <p:nvSpPr>
          <p:cNvPr id="185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CustomShape 4"/>
          <p:cNvSpPr/>
          <p:nvPr/>
        </p:nvSpPr>
        <p:spPr>
          <a:xfrm>
            <a:off x="5544000" y="2232000"/>
            <a:ext cx="1223640" cy="194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Degas 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Jockeys before race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9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0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 here are further ideas in this category.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4176000" y="1415880"/>
            <a:ext cx="5399280" cy="3599280"/>
          </a:xfrm>
          <a:prstGeom prst="rect">
            <a:avLst/>
          </a:prstGeom>
          <a:ln w="0">
            <a:noFill/>
          </a:ln>
        </p:spPr>
      </p:pic>
      <p:sp>
        <p:nvSpPr>
          <p:cNvPr id="195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792000" y="1464120"/>
            <a:ext cx="3012120" cy="3719160"/>
          </a:xfrm>
          <a:prstGeom prst="rect">
            <a:avLst/>
          </a:prstGeom>
          <a:ln w="0">
            <a:noFill/>
          </a:ln>
        </p:spPr>
      </p:pic>
      <p:pic>
        <p:nvPicPr>
          <p:cNvPr id="203" name="" descr=""/>
          <p:cNvPicPr/>
          <p:nvPr/>
        </p:nvPicPr>
        <p:blipFill>
          <a:blip r:embed="rId2"/>
          <a:stretch/>
        </p:blipFill>
        <p:spPr>
          <a:xfrm>
            <a:off x="6840000" y="1458360"/>
            <a:ext cx="2410920" cy="3616920"/>
          </a:xfrm>
          <a:prstGeom prst="rect">
            <a:avLst/>
          </a:prstGeom>
          <a:ln w="0">
            <a:noFill/>
          </a:ln>
        </p:spPr>
      </p:pic>
      <p:sp>
        <p:nvSpPr>
          <p:cNvPr id="204" name="CustomShape 2"/>
          <p:cNvSpPr/>
          <p:nvPr/>
        </p:nvSpPr>
        <p:spPr>
          <a:xfrm>
            <a:off x="5040000" y="1440000"/>
            <a:ext cx="1511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solidFill>
                  <a:srgbClr val="ffffff"/>
                </a:solidFill>
                <a:latin typeface="Arial"/>
                <a:ea typeface="DejaVu Sans"/>
              </a:rPr>
              <a:t>Beach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216000" y="4896000"/>
            <a:ext cx="416988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4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5"/>
          <p:cNvSpPr/>
          <p:nvPr/>
        </p:nvSpPr>
        <p:spPr>
          <a:xfrm>
            <a:off x="3804480" y="1464120"/>
            <a:ext cx="2807640" cy="111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Bill Brandt London 1934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Southwold Beach Huts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15" name="" descr=""/>
          <p:cNvPicPr/>
          <p:nvPr/>
        </p:nvPicPr>
        <p:blipFill>
          <a:blip r:embed="rId1"/>
          <a:stretch/>
        </p:blipFill>
        <p:spPr>
          <a:xfrm>
            <a:off x="3001680" y="1440000"/>
            <a:ext cx="4197600" cy="3742920"/>
          </a:xfrm>
          <a:prstGeom prst="rect">
            <a:avLst/>
          </a:prstGeom>
          <a:ln w="0">
            <a:noFill/>
          </a:ln>
        </p:spPr>
      </p:pic>
      <p:sp>
        <p:nvSpPr>
          <p:cNvPr id="216" name="CustomShape 3"/>
          <p:cNvSpPr/>
          <p:nvPr/>
        </p:nvSpPr>
        <p:spPr>
          <a:xfrm>
            <a:off x="360000" y="4753800"/>
            <a:ext cx="416988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4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CustomShape 5"/>
          <p:cNvSpPr/>
          <p:nvPr/>
        </p:nvSpPr>
        <p:spPr>
          <a:xfrm>
            <a:off x="504000" y="1440000"/>
            <a:ext cx="2375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Painting and Drawing by Degas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6" name="" descr=""/>
          <p:cNvPicPr/>
          <p:nvPr/>
        </p:nvPicPr>
        <p:blipFill>
          <a:blip r:embed="rId1"/>
          <a:stretch/>
        </p:blipFill>
        <p:spPr>
          <a:xfrm>
            <a:off x="5728320" y="1440000"/>
            <a:ext cx="2806920" cy="3743280"/>
          </a:xfrm>
          <a:prstGeom prst="rect">
            <a:avLst/>
          </a:prstGeom>
          <a:ln w="0">
            <a:noFill/>
          </a:ln>
        </p:spPr>
      </p:pic>
      <p:pic>
        <p:nvPicPr>
          <p:cNvPr id="227" name="" descr=""/>
          <p:cNvPicPr/>
          <p:nvPr/>
        </p:nvPicPr>
        <p:blipFill>
          <a:blip r:embed="rId2"/>
          <a:stretch/>
        </p:blipFill>
        <p:spPr>
          <a:xfrm>
            <a:off x="2170800" y="1458360"/>
            <a:ext cx="3228480" cy="3724920"/>
          </a:xfrm>
          <a:prstGeom prst="rect">
            <a:avLst/>
          </a:prstGeom>
          <a:ln w="0">
            <a:noFill/>
          </a:ln>
        </p:spPr>
      </p:pic>
      <p:sp>
        <p:nvSpPr>
          <p:cNvPr id="228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29" name="CustomShape 4"/>
          <p:cNvSpPr/>
          <p:nvPr/>
        </p:nvSpPr>
        <p:spPr>
          <a:xfrm>
            <a:off x="648000" y="1440000"/>
            <a:ext cx="1511640" cy="8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Toni Schneiders self portrait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30" name="CustomShape 5"/>
          <p:cNvSpPr/>
          <p:nvPr/>
        </p:nvSpPr>
        <p:spPr>
          <a:xfrm>
            <a:off x="648000" y="2853720"/>
            <a:ext cx="1295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Fotoform Style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3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4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5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Winston Link’s amazing flash photography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238" name="" descr=""/>
          <p:cNvPicPr/>
          <p:nvPr/>
        </p:nvPicPr>
        <p:blipFill>
          <a:blip r:embed="rId1"/>
          <a:stretch/>
        </p:blipFill>
        <p:spPr>
          <a:xfrm>
            <a:off x="4464000" y="1344600"/>
            <a:ext cx="4831920" cy="3838680"/>
          </a:xfrm>
          <a:prstGeom prst="rect">
            <a:avLst/>
          </a:prstGeom>
          <a:ln w="0">
            <a:noFill/>
          </a:ln>
        </p:spPr>
      </p:pic>
      <p:sp>
        <p:nvSpPr>
          <p:cNvPr id="239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3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7" name="" descr=""/>
          <p:cNvPicPr/>
          <p:nvPr/>
        </p:nvPicPr>
        <p:blipFill>
          <a:blip r:embed="rId1"/>
          <a:stretch/>
        </p:blipFill>
        <p:spPr>
          <a:xfrm>
            <a:off x="6696000" y="1440000"/>
            <a:ext cx="2847240" cy="3796920"/>
          </a:xfrm>
          <a:prstGeom prst="rect">
            <a:avLst/>
          </a:prstGeom>
          <a:ln w="0">
            <a:noFill/>
          </a:ln>
        </p:spPr>
      </p:pic>
      <p:pic>
        <p:nvPicPr>
          <p:cNvPr id="248" name="" descr=""/>
          <p:cNvPicPr/>
          <p:nvPr/>
        </p:nvPicPr>
        <p:blipFill>
          <a:blip r:embed="rId2"/>
          <a:stretch/>
        </p:blipFill>
        <p:spPr>
          <a:xfrm>
            <a:off x="720360" y="1440000"/>
            <a:ext cx="3743280" cy="3743280"/>
          </a:xfrm>
          <a:prstGeom prst="rect">
            <a:avLst/>
          </a:prstGeom>
          <a:ln w="0">
            <a:noFill/>
          </a:ln>
        </p:spPr>
      </p:pic>
      <p:sp>
        <p:nvSpPr>
          <p:cNvPr id="249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50" name="CustomShape 4"/>
          <p:cNvSpPr/>
          <p:nvPr/>
        </p:nvSpPr>
        <p:spPr>
          <a:xfrm>
            <a:off x="4608000" y="2205720"/>
            <a:ext cx="1799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Tennis Court Markings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51" name="CustomShape 5"/>
          <p:cNvSpPr/>
          <p:nvPr/>
        </p:nvSpPr>
        <p:spPr>
          <a:xfrm>
            <a:off x="4752000" y="3384000"/>
            <a:ext cx="1727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Wilton Garden Centre Cafe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4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5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6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58" name="CustomShape 2"/>
          <p:cNvSpPr/>
          <p:nvPr/>
        </p:nvSpPr>
        <p:spPr>
          <a:xfrm>
            <a:off x="864000" y="1800000"/>
            <a:ext cx="4103640" cy="187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Witley Court, Glos.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259" name="" descr=""/>
          <p:cNvPicPr/>
          <p:nvPr/>
        </p:nvPicPr>
        <p:blipFill>
          <a:blip r:embed="rId1"/>
          <a:stretch/>
        </p:blipFill>
        <p:spPr>
          <a:xfrm>
            <a:off x="5760000" y="1440000"/>
            <a:ext cx="3671280" cy="3632400"/>
          </a:xfrm>
          <a:prstGeom prst="rect">
            <a:avLst/>
          </a:prstGeom>
          <a:ln w="0">
            <a:noFill/>
          </a:ln>
        </p:spPr>
      </p:pic>
      <p:sp>
        <p:nvSpPr>
          <p:cNvPr id="260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3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4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5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504000" y="1656000"/>
            <a:ext cx="907092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It may be that if we are photographing a sad or problematic topic we may find that the conventional rules hardly look or feel right.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we could introduce DRAMA or a feeling of MENACE to illustrate intense human emotions.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67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8" name="" descr=""/>
          <p:cNvPicPr/>
          <p:nvPr/>
        </p:nvPicPr>
        <p:blipFill>
          <a:blip r:embed="rId1"/>
          <a:stretch/>
        </p:blipFill>
        <p:spPr>
          <a:xfrm>
            <a:off x="3744000" y="1437480"/>
            <a:ext cx="5687280" cy="3799440"/>
          </a:xfrm>
          <a:prstGeom prst="rect">
            <a:avLst/>
          </a:prstGeom>
          <a:ln w="0">
            <a:noFill/>
          </a:ln>
        </p:spPr>
      </p:pic>
      <p:sp>
        <p:nvSpPr>
          <p:cNvPr id="269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70" name="CustomShape 4"/>
          <p:cNvSpPr/>
          <p:nvPr/>
        </p:nvSpPr>
        <p:spPr>
          <a:xfrm>
            <a:off x="720000" y="2160000"/>
            <a:ext cx="287928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Rugby Football Goal 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n-GB" sz="1800" spc="-1" strike="noStrike">
                <a:latin typeface="Arial"/>
              </a:rPr>
              <a:t>and Trees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72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3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4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5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77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Pancake Day in Salisbury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278" name="" descr=""/>
          <p:cNvPicPr/>
          <p:nvPr/>
        </p:nvPicPr>
        <p:blipFill>
          <a:blip r:embed="rId1"/>
          <a:stretch/>
        </p:blipFill>
        <p:spPr>
          <a:xfrm>
            <a:off x="4368240" y="1440000"/>
            <a:ext cx="5063040" cy="3797280"/>
          </a:xfrm>
          <a:prstGeom prst="rect">
            <a:avLst/>
          </a:prstGeom>
          <a:ln w="0">
            <a:noFill/>
          </a:ln>
        </p:spPr>
      </p:pic>
      <p:sp>
        <p:nvSpPr>
          <p:cNvPr id="279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81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2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3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4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360000" y="1656000"/>
            <a:ext cx="323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Things you can do with a sheet!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287" name="" descr=""/>
          <p:cNvPicPr/>
          <p:nvPr/>
        </p:nvPicPr>
        <p:blipFill>
          <a:blip r:embed="rId1"/>
          <a:stretch/>
        </p:blipFill>
        <p:spPr>
          <a:xfrm>
            <a:off x="4608000" y="1459800"/>
            <a:ext cx="4692240" cy="3651480"/>
          </a:xfrm>
          <a:prstGeom prst="rect">
            <a:avLst/>
          </a:prstGeom>
          <a:ln w="0">
            <a:noFill/>
          </a:ln>
        </p:spPr>
      </p:pic>
      <p:sp>
        <p:nvSpPr>
          <p:cNvPr id="288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1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95" name="CustomShape 2"/>
          <p:cNvSpPr/>
          <p:nvPr/>
        </p:nvSpPr>
        <p:spPr>
          <a:xfrm>
            <a:off x="504000" y="1440000"/>
            <a:ext cx="899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0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 for </a:t>
            </a:r>
            <a:r>
              <a:rPr b="1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Homework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 see if you can take directly from your camera images that use some of these ideas.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It will stretch your mind to find images that fit but if you do then you will have achieved something new for you at least.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These may not win cups in competitions because the messages may be too obscure for untutored judges. But you know the messages and the worth of them.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296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298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9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0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1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03" name="CustomShape 2"/>
          <p:cNvSpPr/>
          <p:nvPr/>
        </p:nvSpPr>
        <p:spPr>
          <a:xfrm>
            <a:off x="360000" y="2232000"/>
            <a:ext cx="8999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 have fun with your picture capturing.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Take your time now to make a good job.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Peter Read 2021 April with a little help from Tony Worobiec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304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06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504000" y="1656000"/>
            <a:ext cx="4751280" cy="35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Normally we would not allow vertical elements to divide the image space.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Edgar Degas, however, used this concept in a number of his paintings.</a:t>
            </a:r>
            <a:endParaRPr b="0" lang="en-GB" sz="320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04" name="" descr=""/>
          <p:cNvPicPr/>
          <p:nvPr/>
        </p:nvPicPr>
        <p:blipFill>
          <a:blip r:embed="rId1"/>
          <a:stretch/>
        </p:blipFill>
        <p:spPr>
          <a:xfrm>
            <a:off x="5187600" y="1396080"/>
            <a:ext cx="4706280" cy="357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360000" y="1440000"/>
            <a:ext cx="4607280" cy="35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7000"/>
          </a:bodyPr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This isolated building appears oddly distorted as a result of the viewpoint chosen. 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Now this could be easily changed digitally but as it is this has an EDGY feel with the cropped lamp post and the building 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with no ground to sit on.</a:t>
            </a:r>
            <a:endParaRPr b="0" lang="en-GB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GB" sz="3200" spc="-1" strike="noStrike">
              <a:latin typeface="Arial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1"/>
          <a:stretch/>
        </p:blipFill>
        <p:spPr>
          <a:xfrm>
            <a:off x="5049720" y="1440000"/>
            <a:ext cx="4885560" cy="3259440"/>
          </a:xfrm>
          <a:prstGeom prst="rect">
            <a:avLst/>
          </a:prstGeom>
          <a:ln w="0">
            <a:noFill/>
          </a:ln>
        </p:spPr>
      </p:pic>
      <p:sp>
        <p:nvSpPr>
          <p:cNvPr id="113" name="CustomShape 3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504000" y="56556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c7243a"/>
                </a:solidFill>
                <a:latin typeface="Arial"/>
                <a:ea typeface="DejaVu Sans"/>
              </a:rPr>
              <a:t>The Imperfect Composition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1152000" y="2160000"/>
            <a:ext cx="2735280" cy="2159280"/>
          </a:xfrm>
          <a:custGeom>
            <a:avLst/>
            <a:gdLst/>
            <a:ahLst/>
            <a:rect l="l" t="t" r="r" b="b"/>
            <a:pathLst>
              <a:path w="7601" h="6002">
                <a:moveTo>
                  <a:pt x="0" y="0"/>
                </a:moveTo>
                <a:lnTo>
                  <a:pt x="5700" y="0"/>
                </a:lnTo>
                <a:lnTo>
                  <a:pt x="7600" y="3000"/>
                </a:lnTo>
                <a:lnTo>
                  <a:pt x="5700" y="6001"/>
                </a:lnTo>
                <a:lnTo>
                  <a:pt x="0" y="6001"/>
                </a:lnTo>
                <a:lnTo>
                  <a:pt x="0" y="0"/>
                </a:lnTo>
              </a:path>
            </a:pathLst>
          </a:custGeom>
          <a:solidFill>
            <a:srgbClr val="c724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CustomShape 3"/>
          <p:cNvSpPr/>
          <p:nvPr/>
        </p:nvSpPr>
        <p:spPr>
          <a:xfrm>
            <a:off x="367200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edad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CustomShape 4"/>
          <p:cNvSpPr/>
          <p:nvPr/>
        </p:nvSpPr>
        <p:spPr>
          <a:xfrm>
            <a:off x="6229440" y="2160000"/>
            <a:ext cx="2807280" cy="2159280"/>
          </a:xfrm>
          <a:custGeom>
            <a:avLst/>
            <a:gdLst/>
            <a:ahLst/>
            <a:rect l="l" t="t" r="r" b="b"/>
            <a:pathLst>
              <a:path w="7802" h="6002">
                <a:moveTo>
                  <a:pt x="0" y="0"/>
                </a:moveTo>
                <a:lnTo>
                  <a:pt x="5850" y="0"/>
                </a:lnTo>
                <a:lnTo>
                  <a:pt x="7801" y="3000"/>
                </a:lnTo>
                <a:lnTo>
                  <a:pt x="5850" y="6001"/>
                </a:lnTo>
                <a:lnTo>
                  <a:pt x="0" y="6001"/>
                </a:lnTo>
                <a:lnTo>
                  <a:pt x="1950" y="3000"/>
                </a:lnTo>
                <a:lnTo>
                  <a:pt x="0" y="0"/>
                </a:lnTo>
              </a:path>
            </a:pathLst>
          </a:custGeom>
          <a:solidFill>
            <a:srgbClr val="009f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CustomShape 5"/>
          <p:cNvSpPr/>
          <p:nvPr/>
        </p:nvSpPr>
        <p:spPr>
          <a:xfrm>
            <a:off x="1656000" y="5400000"/>
            <a:ext cx="4607640" cy="215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Application>LibreOffice/7.0.4.2$Windows_X86_64 LibreOffice_project/dcf040e67528d9187c66b2379df5ea4407429775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2021-04-15T19:46:44Z</dcterms:created>
  <dc:creator/>
  <dc:description/>
  <dc:language>en-GB</dc:language>
  <cp:lastModifiedBy/>
  <dcterms:modified xsi:type="dcterms:W3CDTF">2021-04-16T13:09:40Z</dcterms:modified>
  <cp:revision>20</cp:revision>
  <dc:subject/>
  <dc:title>Classy Red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