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90" r:id="rId35"/>
    <p:sldId id="289" r:id="rId36"/>
    <p:sldId id="291" r:id="rId37"/>
    <p:sldId id="292" r:id="rId38"/>
    <p:sldId id="293" r:id="rId39"/>
    <p:sldId id="294" r:id="rId40"/>
    <p:sldId id="296" r:id="rId41"/>
    <p:sldId id="295" r:id="rId42"/>
    <p:sldId id="297" r:id="rId43"/>
    <p:sldId id="298" r:id="rId44"/>
    <p:sldId id="299" r:id="rId45"/>
    <p:sldId id="301" r:id="rId46"/>
    <p:sldId id="302" r:id="rId4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1632" autoAdjust="0"/>
  </p:normalViewPr>
  <p:slideViewPr>
    <p:cSldViewPr>
      <p:cViewPr varScale="1">
        <p:scale>
          <a:sx n="55" d="100"/>
          <a:sy n="55" d="100"/>
        </p:scale>
        <p:origin x="-1386"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623591B-1755-47BE-B138-F86120F76741}" type="datetimeFigureOut">
              <a:rPr lang="en-GB" smtClean="0"/>
              <a:t>22/05/2017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DA3E3B3-D4B8-4F39-98BE-3644EBD86211}" type="slidenum">
              <a:rPr lang="en-GB" smtClean="0"/>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GB" dirty="0" smtClean="0"/>
              <a:t>The north pole of Saturn sits at the </a:t>
            </a:r>
            <a:r>
              <a:rPr lang="en-GB" dirty="0" err="1" smtClean="0"/>
              <a:t>center</a:t>
            </a:r>
            <a:r>
              <a:rPr lang="en-GB" dirty="0" smtClean="0"/>
              <a:t> of its own domain. Around it swirl the clouds, driven by the fast winds of Saturn. Beyond that orbits Saturn's retinue of moons and the countless small particles that form the ring.</a:t>
            </a:r>
          </a:p>
          <a:p>
            <a:endParaRPr lang="en-GB" dirty="0" smtClean="0"/>
          </a:p>
          <a:p>
            <a:r>
              <a:rPr lang="en-GB" dirty="0" smtClean="0"/>
              <a:t>Although the poles of Saturn are at the </a:t>
            </a:r>
            <a:r>
              <a:rPr lang="en-GB" dirty="0" err="1" smtClean="0"/>
              <a:t>center</a:t>
            </a:r>
            <a:r>
              <a:rPr lang="en-GB" dirty="0" smtClean="0"/>
              <a:t> of all of this motion, not everything travels around them in circles. Some of the jet-stream patterns, such as the hexagon-shaped pattern seen here, have wavy, uneven shapes. The moons as well have orbits that are elliptical, some quite far from circular.</a:t>
            </a:r>
          </a:p>
          <a:p>
            <a:endParaRPr lang="en-GB" dirty="0" smtClean="0"/>
          </a:p>
          <a:p>
            <a:r>
              <a:rPr lang="en-GB" dirty="0" smtClean="0"/>
              <a:t>This view looks toward the sunlit side of the rings from about 26 degrees above the ring plane. The image was taken with the Cassini spacecraft wide-angle camera on Dec. 2, 2016 using a spectral filter which preferentially admits wavelengths of near-infrared light </a:t>
            </a:r>
            <a:r>
              <a:rPr lang="en-GB" dirty="0" err="1" smtClean="0"/>
              <a:t>centered</a:t>
            </a:r>
            <a:r>
              <a:rPr lang="en-GB" dirty="0" smtClean="0"/>
              <a:t> at 890 </a:t>
            </a:r>
            <a:r>
              <a:rPr lang="en-GB" dirty="0" err="1" smtClean="0"/>
              <a:t>nanometers</a:t>
            </a:r>
            <a:r>
              <a:rPr lang="en-GB" dirty="0" smtClean="0"/>
              <a:t>.</a:t>
            </a:r>
          </a:p>
          <a:p>
            <a:endParaRPr lang="en-GB" dirty="0" smtClean="0"/>
          </a:p>
          <a:p>
            <a:r>
              <a:rPr lang="en-GB" dirty="0" smtClean="0"/>
              <a:t>The view was acquired at a distance of approximately 619,000 miles (996,000 </a:t>
            </a:r>
            <a:r>
              <a:rPr lang="en-GB" dirty="0" err="1" smtClean="0"/>
              <a:t>kilometers</a:t>
            </a:r>
            <a:r>
              <a:rPr lang="en-GB" dirty="0" smtClean="0"/>
              <a:t>) from Saturn. Image scale is 37 miles (60 </a:t>
            </a:r>
            <a:r>
              <a:rPr lang="en-GB" dirty="0" err="1" smtClean="0"/>
              <a:t>kilometers</a:t>
            </a:r>
            <a:r>
              <a:rPr lang="en-GB" dirty="0" smtClean="0"/>
              <a:t>) per pixel.</a:t>
            </a:r>
          </a:p>
          <a:p>
            <a:endParaRPr lang="en-GB" dirty="0" smtClean="0"/>
          </a:p>
          <a:p>
            <a:r>
              <a:rPr lang="en-GB" dirty="0" smtClean="0"/>
              <a:t>The Cassini Solstice Mission is a joint United States and European </a:t>
            </a:r>
            <a:r>
              <a:rPr lang="en-GB" dirty="0" err="1" smtClean="0"/>
              <a:t>endeavor</a:t>
            </a:r>
            <a:r>
              <a:rPr lang="en-GB" dirty="0" smtClean="0"/>
              <a:t>. The Jet Propulsion Laboratory, a division of the California Institute of Technology in Pasadena, manages the mission for NASA's Science Mission Directorate, Washington, D.C. The Cassini </a:t>
            </a:r>
            <a:r>
              <a:rPr lang="en-GB" dirty="0" err="1" smtClean="0"/>
              <a:t>orbiter</a:t>
            </a:r>
            <a:r>
              <a:rPr lang="en-GB" dirty="0" smtClean="0"/>
              <a:t> was designed, developed and assembled at JPL. The imaging team consists of scientists from the US, England, France, and Germany. The imaging operations </a:t>
            </a:r>
            <a:r>
              <a:rPr lang="en-GB" dirty="0" err="1" smtClean="0"/>
              <a:t>center</a:t>
            </a:r>
            <a:r>
              <a:rPr lang="en-GB" dirty="0" smtClean="0"/>
              <a:t> and team lead (Dr. C. </a:t>
            </a:r>
            <a:r>
              <a:rPr lang="en-GB" dirty="0" err="1" smtClean="0"/>
              <a:t>Porco</a:t>
            </a:r>
            <a:r>
              <a:rPr lang="en-GB" dirty="0" smtClean="0"/>
              <a:t>) are based at the Space Science Institute in Boulder, Colo.</a:t>
            </a:r>
          </a:p>
          <a:p>
            <a:endParaRPr lang="en-GB" dirty="0" smtClean="0"/>
          </a:p>
          <a:p>
            <a:r>
              <a:rPr lang="en-GB" dirty="0" smtClean="0"/>
              <a:t>For more information about the Cassini Solstice Mission visit http://ciclops.org, http://www.nasa.gov/cassini and http://saturn.jpl.nasa.gov.</a:t>
            </a:r>
            <a:endParaRPr lang="en-GB" dirty="0"/>
          </a:p>
        </p:txBody>
      </p:sp>
      <p:sp>
        <p:nvSpPr>
          <p:cNvPr id="4" name="Slide Number Placeholder 3"/>
          <p:cNvSpPr>
            <a:spLocks noGrp="1"/>
          </p:cNvSpPr>
          <p:nvPr>
            <p:ph type="sldNum" sz="quarter" idx="10"/>
          </p:nvPr>
        </p:nvSpPr>
        <p:spPr/>
        <p:txBody>
          <a:bodyPr/>
          <a:lstStyle/>
          <a:p>
            <a:fld id="{ADA3E3B3-D4B8-4F39-98BE-3644EBD86211}" type="slidenum">
              <a:rPr lang="en-GB" smtClean="0"/>
              <a:t>7</a:t>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GB" dirty="0" smtClean="0"/>
              <a:t>Titan is, with a diameter of 5,150 </a:t>
            </a:r>
            <a:r>
              <a:rPr lang="en-GB" dirty="0" err="1" smtClean="0"/>
              <a:t>kilometers</a:t>
            </a:r>
            <a:r>
              <a:rPr lang="en-GB" dirty="0" smtClean="0"/>
              <a:t> (3,200 miles), Saturn’s largest moon and the second largest moon in our Solar System (only Jupiter’s moon Ganymede is larger), roughly 50% larger than our own Moon and 80% more massive. Titan orbits Saturn at a distance of about 1.2 million km (745,000 mi), taking almost 16 days to complete a full orbit. It is tidally locked with Saturn, what means that Titan always orbits with one and the same side to Saturn.</a:t>
            </a:r>
          </a:p>
          <a:p>
            <a:endParaRPr lang="en-GB" dirty="0" smtClean="0"/>
          </a:p>
          <a:p>
            <a:r>
              <a:rPr lang="en-GB" dirty="0" smtClean="0"/>
              <a:t>The moon receives just about 1 % of the amount of sunlight Earth gets. This cold world — the temperature at Titan’s surface is about -178 degrees Celsius (-289 degrees Fahrenheit) — is the only moon known to have clouds and a dense hazy, planet-like atmosphere, impenetrable by telescopes and cameras. Its atmospheric pressure is about 60 percent greater than the Earth’s.</a:t>
            </a:r>
          </a:p>
          <a:p>
            <a:endParaRPr lang="en-GB" dirty="0" smtClean="0"/>
          </a:p>
          <a:p>
            <a:r>
              <a:rPr lang="en-GB" dirty="0" smtClean="0"/>
              <a:t>Titan’s climate, including wind and rain, creates surface features similar to those of Earth, such as sand dunes, rivers, lakes, seas and deltas, and is dominated by seasonal weather patterns as on Earth. With its liquids (both surface and subsurface) and robust nitrogen atmosphere, Titan’s methane cycle is viewed as an </a:t>
            </a:r>
            <a:r>
              <a:rPr lang="en-GB" dirty="0" err="1" smtClean="0"/>
              <a:t>analog</a:t>
            </a:r>
            <a:r>
              <a:rPr lang="en-GB" dirty="0" smtClean="0"/>
              <a:t> to Earth’s water cycle, although at a much lower temperature.</a:t>
            </a:r>
          </a:p>
          <a:p>
            <a:endParaRPr lang="en-GB" dirty="0" smtClean="0"/>
          </a:p>
          <a:p>
            <a:r>
              <a:rPr lang="en-GB" dirty="0" smtClean="0"/>
              <a:t>The moon is primarily composed of water ice and rocky material. Although mountains and several possible ice volcanoes have been discovered, Titan is rather smooth with just few impact craters. Its surface is geologically young, between 100 million and 1 billion years old. Geological processes like volcanism and wind may have reshaped its surface. </a:t>
            </a:r>
            <a:endParaRPr lang="en-GB" dirty="0"/>
          </a:p>
        </p:txBody>
      </p:sp>
      <p:sp>
        <p:nvSpPr>
          <p:cNvPr id="4" name="Slide Number Placeholder 3"/>
          <p:cNvSpPr>
            <a:spLocks noGrp="1"/>
          </p:cNvSpPr>
          <p:nvPr>
            <p:ph type="sldNum" sz="quarter" idx="10"/>
          </p:nvPr>
        </p:nvSpPr>
        <p:spPr/>
        <p:txBody>
          <a:bodyPr/>
          <a:lstStyle/>
          <a:p>
            <a:fld id="{ADA3E3B3-D4B8-4F39-98BE-3644EBD86211}" type="slidenum">
              <a:rPr lang="en-GB" smtClean="0"/>
              <a:t>31</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GB" dirty="0" smtClean="0"/>
              <a:t>Cassini has found Titan's upper atmosphere to consist of a surprising number of layers of haze as is shown in this ultraviolet image of Titan's </a:t>
            </a:r>
            <a:r>
              <a:rPr lang="en-GB" dirty="0" err="1" smtClean="0"/>
              <a:t>nightside</a:t>
            </a:r>
            <a:r>
              <a:rPr lang="en-GB" dirty="0" smtClean="0"/>
              <a:t> limb, colorized to look like true </a:t>
            </a:r>
            <a:r>
              <a:rPr lang="en-GB" dirty="0" err="1" smtClean="0"/>
              <a:t>color</a:t>
            </a:r>
            <a:r>
              <a:rPr lang="en-GB" dirty="0" smtClean="0"/>
              <a:t>. The many fine haze layers extend several hundred </a:t>
            </a:r>
            <a:r>
              <a:rPr lang="en-GB" dirty="0" err="1" smtClean="0"/>
              <a:t>kilometers</a:t>
            </a:r>
            <a:r>
              <a:rPr lang="en-GB" dirty="0" smtClean="0"/>
              <a:t> above the surface. Although this is a </a:t>
            </a:r>
            <a:r>
              <a:rPr lang="en-GB" dirty="0" err="1" smtClean="0"/>
              <a:t>nightside</a:t>
            </a:r>
            <a:r>
              <a:rPr lang="en-GB" dirty="0" smtClean="0"/>
              <a:t> view, with only a thin crescent receiving direct sunlight, the haze layers are bright from light scattered through the atmosphere. About 12 distinct haze layers can be seen in this image, with a scale of 0.7 </a:t>
            </a:r>
            <a:r>
              <a:rPr lang="en-GB" dirty="0" err="1" smtClean="0"/>
              <a:t>kilometers</a:t>
            </a:r>
            <a:r>
              <a:rPr lang="en-GB" dirty="0" smtClean="0"/>
              <a:t> (.43 miles) per pixel. The limb shown here is at about 10 degrees S. latitude, in the equatorial region.</a:t>
            </a:r>
          </a:p>
          <a:p>
            <a:endParaRPr lang="en-GB" dirty="0" smtClean="0"/>
          </a:p>
          <a:p>
            <a:r>
              <a:rPr lang="en-GB" dirty="0" smtClean="0"/>
              <a:t>The Cassini-Huygens mission is a cooperative project of NASA, the European Space Agency and the Italian Space Agency. The Jet Propulsion Laboratory, a division of the California Institute of Technology in Pasadena, manages the Cassini-Huygens mission for NASA's Science Mission Directorate, Washington, D.C. The imaging team consists of scientists from the US, England, France, and Germany. The imaging operations </a:t>
            </a:r>
            <a:r>
              <a:rPr lang="en-GB" dirty="0" err="1" smtClean="0"/>
              <a:t>center</a:t>
            </a:r>
            <a:r>
              <a:rPr lang="en-GB" dirty="0" smtClean="0"/>
              <a:t> and team lead (Dr. C. </a:t>
            </a:r>
            <a:r>
              <a:rPr lang="en-GB" dirty="0" err="1" smtClean="0"/>
              <a:t>Porco</a:t>
            </a:r>
            <a:r>
              <a:rPr lang="en-GB" dirty="0" smtClean="0"/>
              <a:t>) are based at the Space Science Institute in Boulder, Colo.</a:t>
            </a:r>
          </a:p>
          <a:p>
            <a:endParaRPr lang="en-GB" dirty="0" smtClean="0"/>
          </a:p>
          <a:p>
            <a:r>
              <a:rPr lang="en-GB" dirty="0" smtClean="0"/>
              <a:t>For more information about the Cassini-Huygens mission, visit http://saturn.jpl.nasa.gov and the Cassini imaging team home page, http://ciclops.org.</a:t>
            </a:r>
          </a:p>
          <a:p>
            <a:endParaRPr lang="en-GB" dirty="0" smtClean="0"/>
          </a:p>
          <a:p>
            <a:r>
              <a:rPr lang="en-GB" dirty="0" smtClean="0"/>
              <a:t>Credit: NASA/JPL/Space Science Institute</a:t>
            </a:r>
          </a:p>
          <a:p>
            <a:r>
              <a:rPr lang="en-GB" dirty="0" smtClean="0"/>
              <a:t>Released: December 16, 2004 (PIA 06160, 06161)</a:t>
            </a:r>
            <a:endParaRPr lang="en-GB" dirty="0"/>
          </a:p>
        </p:txBody>
      </p:sp>
      <p:sp>
        <p:nvSpPr>
          <p:cNvPr id="4" name="Slide Number Placeholder 3"/>
          <p:cNvSpPr>
            <a:spLocks noGrp="1"/>
          </p:cNvSpPr>
          <p:nvPr>
            <p:ph type="sldNum" sz="quarter" idx="10"/>
          </p:nvPr>
        </p:nvSpPr>
        <p:spPr/>
        <p:txBody>
          <a:bodyPr/>
          <a:lstStyle/>
          <a:p>
            <a:fld id="{ADA3E3B3-D4B8-4F39-98BE-3644EBD86211}" type="slidenum">
              <a:rPr lang="en-GB" smtClean="0"/>
              <a:t>34</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Hyperion is the largest of Saturn's irregular, </a:t>
            </a:r>
            <a:r>
              <a:rPr lang="en-GB" dirty="0" err="1" smtClean="0"/>
              <a:t>nonspherical</a:t>
            </a:r>
            <a:r>
              <a:rPr lang="en-GB" dirty="0" smtClean="0"/>
              <a:t> moons. Hyperion's mean radius is 83.9 miles (135 km), but since Hyperion is rather potato-shaped, its shape can be described in terms of its diameter along its three axes: 255 x 163 x 137 miles (410 x 260 x 220 km, respectively). Considering its odd shape, Hyperion is probably a remnant of a larger moon that was destroyed by a major impact.</a:t>
            </a:r>
          </a:p>
          <a:p>
            <a:endParaRPr lang="en-GB" dirty="0" smtClean="0"/>
          </a:p>
          <a:p>
            <a:r>
              <a:rPr lang="en-GB" dirty="0" smtClean="0"/>
              <a:t>Hyperion's density is slightly more than half that of water. This could be due to water ice with gaps (porosity) of more than 40 percent. Also, lighter materials, such as frozen methane or carbon dioxide, could make up part of Hyperion. This is consistent with the concept of Hyperion accreting from a number of smaller ice and rock bodies, but not having enough gravity to compact them. Thus, Hyperion might be similar to a large rubble pile.</a:t>
            </a:r>
            <a:endParaRPr lang="en-GB" dirty="0"/>
          </a:p>
        </p:txBody>
      </p:sp>
      <p:sp>
        <p:nvSpPr>
          <p:cNvPr id="4" name="Slide Number Placeholder 3"/>
          <p:cNvSpPr>
            <a:spLocks noGrp="1"/>
          </p:cNvSpPr>
          <p:nvPr>
            <p:ph type="sldNum" sz="quarter" idx="10"/>
          </p:nvPr>
        </p:nvSpPr>
        <p:spPr/>
        <p:txBody>
          <a:bodyPr/>
          <a:lstStyle/>
          <a:p>
            <a:fld id="{ADA3E3B3-D4B8-4F39-98BE-3644EBD86211}" type="slidenum">
              <a:rPr lang="en-GB" smtClean="0"/>
              <a:t>36</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GB" dirty="0" err="1" smtClean="0"/>
              <a:t>Iapetus</a:t>
            </a:r>
            <a:r>
              <a:rPr lang="en-GB" dirty="0" smtClean="0"/>
              <a:t> has been called the yin and yang of the Saturn moons because its leading hemisphere has a reflectivity (or </a:t>
            </a:r>
            <a:r>
              <a:rPr lang="en-GB" dirty="0" err="1" smtClean="0"/>
              <a:t>albedo</a:t>
            </a:r>
            <a:r>
              <a:rPr lang="en-GB" dirty="0" smtClean="0"/>
              <a:t>) as dark as coal (</a:t>
            </a:r>
            <a:r>
              <a:rPr lang="en-GB" dirty="0" err="1" smtClean="0"/>
              <a:t>albedo</a:t>
            </a:r>
            <a:r>
              <a:rPr lang="en-GB" dirty="0" smtClean="0"/>
              <a:t> 0.03-0.05 with a slight reddish tinge) and its trailing hemisphere is much brighter at 0.5-0.6.</a:t>
            </a:r>
          </a:p>
          <a:p>
            <a:endParaRPr lang="en-GB" dirty="0" smtClean="0"/>
          </a:p>
          <a:p>
            <a:r>
              <a:rPr lang="en-GB" dirty="0" smtClean="0"/>
              <a:t>Saturn's third largest moon, </a:t>
            </a:r>
            <a:r>
              <a:rPr lang="en-GB" dirty="0" err="1" smtClean="0"/>
              <a:t>Iapetus</a:t>
            </a:r>
            <a:r>
              <a:rPr lang="en-GB" dirty="0" smtClean="0"/>
              <a:t> has a mean radius of 457 miles (736 km) and a density only 1.2 times that of liquid water. It has been suggested that </a:t>
            </a:r>
            <a:r>
              <a:rPr lang="en-GB" dirty="0" err="1" smtClean="0"/>
              <a:t>Iapetus</a:t>
            </a:r>
            <a:r>
              <a:rPr lang="en-GB" dirty="0" smtClean="0"/>
              <a:t> (like Rhea) is three quarters ice and one quarter rock.</a:t>
            </a:r>
          </a:p>
          <a:p>
            <a:endParaRPr lang="en-GB" dirty="0" smtClean="0"/>
          </a:p>
          <a:p>
            <a:r>
              <a:rPr lang="en-GB" dirty="0" err="1" smtClean="0"/>
              <a:t>Iapetus</a:t>
            </a:r>
            <a:r>
              <a:rPr lang="en-GB" dirty="0" smtClean="0"/>
              <a:t> orbits at 2,213,000 miles (3,561,000 km) from Saturn. The great distance from Saturn's tidal forces and from most of the other moons and ring particles has probably allowed the </a:t>
            </a:r>
            <a:r>
              <a:rPr lang="en-GB" dirty="0" err="1" smtClean="0"/>
              <a:t>Iapetus</a:t>
            </a:r>
            <a:r>
              <a:rPr lang="en-GB" dirty="0" smtClean="0"/>
              <a:t> surface to be largely unaffected by any melting episodes that could have caused some smoothing or "resurfacing" as on some of the moons closer to Saturn.</a:t>
            </a:r>
          </a:p>
          <a:p>
            <a:endParaRPr lang="en-GB" dirty="0" smtClean="0"/>
          </a:p>
          <a:p>
            <a:r>
              <a:rPr lang="en-GB" dirty="0" smtClean="0"/>
              <a:t>However, despite the great distance, Saturn has tidally locked </a:t>
            </a:r>
            <a:r>
              <a:rPr lang="en-GB" dirty="0" err="1" smtClean="0"/>
              <a:t>Iapetus</a:t>
            </a:r>
            <a:r>
              <a:rPr lang="en-GB" dirty="0" smtClean="0"/>
              <a:t>. The moon always presents the same face toward Saturn. With its distant, inclined orbit, </a:t>
            </a:r>
            <a:r>
              <a:rPr lang="en-GB" dirty="0" err="1" smtClean="0"/>
              <a:t>Iapetus</a:t>
            </a:r>
            <a:r>
              <a:rPr lang="en-GB" dirty="0" smtClean="0"/>
              <a:t> is the only large moon from which there is a nice view of the rings of Saturn.</a:t>
            </a:r>
          </a:p>
          <a:p>
            <a:endParaRPr lang="en-GB" dirty="0" smtClean="0"/>
          </a:p>
          <a:p>
            <a:r>
              <a:rPr lang="en-GB" dirty="0" smtClean="0"/>
              <a:t>As with some other </a:t>
            </a:r>
            <a:r>
              <a:rPr lang="en-GB" dirty="0" err="1" smtClean="0"/>
              <a:t>Saturnian</a:t>
            </a:r>
            <a:r>
              <a:rPr lang="en-GB" dirty="0" smtClean="0"/>
              <a:t> moons, </a:t>
            </a:r>
            <a:r>
              <a:rPr lang="en-GB" dirty="0" err="1" smtClean="0"/>
              <a:t>Iapetus</a:t>
            </a:r>
            <a:r>
              <a:rPr lang="en-GB" dirty="0" smtClean="0"/>
              <a:t> is in resonance with Saturn's largest moon, Titan, which orbits at 759,200 miles (1,221,850 km). That means that the two objects speed up and slow down as they pass each other in a complex set of variations. However, </a:t>
            </a:r>
            <a:r>
              <a:rPr lang="en-GB" dirty="0" err="1" smtClean="0"/>
              <a:t>Iapetus</a:t>
            </a:r>
            <a:r>
              <a:rPr lang="en-GB" dirty="0" smtClean="0"/>
              <a:t> has a diameter less than a third of Titan's diameter, so Titan's rotation and orbit are affected much less than those of </a:t>
            </a:r>
            <a:r>
              <a:rPr lang="en-GB" dirty="0" err="1" smtClean="0"/>
              <a:t>Iapetus</a:t>
            </a:r>
            <a:r>
              <a:rPr lang="en-GB" dirty="0" smtClean="0"/>
              <a:t>.</a:t>
            </a:r>
            <a:endParaRPr lang="en-GB" dirty="0"/>
          </a:p>
        </p:txBody>
      </p:sp>
      <p:sp>
        <p:nvSpPr>
          <p:cNvPr id="4" name="Slide Number Placeholder 3"/>
          <p:cNvSpPr>
            <a:spLocks noGrp="1"/>
          </p:cNvSpPr>
          <p:nvPr>
            <p:ph type="sldNum" sz="quarter" idx="10"/>
          </p:nvPr>
        </p:nvSpPr>
        <p:spPr/>
        <p:txBody>
          <a:bodyPr/>
          <a:lstStyle/>
          <a:p>
            <a:fld id="{ADA3E3B3-D4B8-4F39-98BE-3644EBD86211}" type="slidenum">
              <a:rPr lang="en-GB" smtClean="0"/>
              <a:t>37</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GB" dirty="0" smtClean="0"/>
              <a:t> 	Cassini looks toward Saturn's night side in this view, capturing a glimpse of </a:t>
            </a:r>
            <a:r>
              <a:rPr lang="en-GB" dirty="0" err="1" smtClean="0"/>
              <a:t>Dione's</a:t>
            </a:r>
            <a:r>
              <a:rPr lang="en-GB" dirty="0" smtClean="0"/>
              <a:t> tortured surface in the foreground and a far-off view of </a:t>
            </a:r>
            <a:r>
              <a:rPr lang="en-GB" dirty="0" err="1" smtClean="0"/>
              <a:t>Epimetheus</a:t>
            </a:r>
            <a:r>
              <a:rPr lang="en-GB" dirty="0" smtClean="0"/>
              <a:t> beyond the planet. The spacecraft was just a tenth of a degree above the </a:t>
            </a:r>
            <a:r>
              <a:rPr lang="en-GB" dirty="0" err="1" smtClean="0"/>
              <a:t>ringplane</a:t>
            </a:r>
            <a:r>
              <a:rPr lang="en-GB" dirty="0" smtClean="0"/>
              <a:t> when this image was taken.</a:t>
            </a:r>
          </a:p>
          <a:p>
            <a:endParaRPr lang="en-GB" dirty="0" smtClean="0"/>
          </a:p>
          <a:p>
            <a:r>
              <a:rPr lang="en-GB" dirty="0" smtClean="0"/>
              <a:t>Parts of </a:t>
            </a:r>
            <a:r>
              <a:rPr lang="en-GB" dirty="0" err="1" smtClean="0"/>
              <a:t>Dione's</a:t>
            </a:r>
            <a:r>
              <a:rPr lang="en-GB" dirty="0" smtClean="0"/>
              <a:t> (1,123 </a:t>
            </a:r>
            <a:r>
              <a:rPr lang="en-GB" dirty="0" err="1" smtClean="0"/>
              <a:t>kilometers</a:t>
            </a:r>
            <a:r>
              <a:rPr lang="en-GB" dirty="0" smtClean="0"/>
              <a:t>, 698 miles across) surface have been stretched and ripped apart by tectonic forces. Some of these faults are visible here, as is a large impact basin (not seen in Voyager images) near the moon's south pole. Although this crater's diameter has not yet been measured by imaging scientists, it appears to be wider than 250 </a:t>
            </a:r>
            <a:r>
              <a:rPr lang="en-GB" dirty="0" err="1" smtClean="0"/>
              <a:t>kilometers</a:t>
            </a:r>
            <a:r>
              <a:rPr lang="en-GB" dirty="0" smtClean="0"/>
              <a:t> (155 miles), which would make it the largest impact structure yet identified on this moon.</a:t>
            </a:r>
          </a:p>
          <a:p>
            <a:endParaRPr lang="en-GB" dirty="0" smtClean="0"/>
          </a:p>
          <a:p>
            <a:r>
              <a:rPr lang="en-GB" dirty="0" err="1" smtClean="0"/>
              <a:t>Epimetheus</a:t>
            </a:r>
            <a:r>
              <a:rPr lang="en-GB" dirty="0" smtClean="0"/>
              <a:t> (113 </a:t>
            </a:r>
            <a:r>
              <a:rPr lang="en-GB" dirty="0" err="1" smtClean="0"/>
              <a:t>kilometers</a:t>
            </a:r>
            <a:r>
              <a:rPr lang="en-GB" dirty="0" smtClean="0"/>
              <a:t>, 70 miles across) presents a similar face here to that revealed in a spectacular false-</a:t>
            </a:r>
            <a:r>
              <a:rPr lang="en-GB" dirty="0" err="1" smtClean="0"/>
              <a:t>color</a:t>
            </a:r>
            <a:r>
              <a:rPr lang="en-GB" dirty="0" smtClean="0"/>
              <a:t> view from March, 2005 (see PIA06226).</a:t>
            </a:r>
          </a:p>
          <a:p>
            <a:endParaRPr lang="en-GB" dirty="0" smtClean="0"/>
          </a:p>
          <a:p>
            <a:r>
              <a:rPr lang="en-GB" dirty="0" smtClean="0"/>
              <a:t>The image was taken in visible light with the narrow angle camera on May 5, 2005, from a distance of approximately 910,000 </a:t>
            </a:r>
            <a:r>
              <a:rPr lang="en-GB" dirty="0" err="1" smtClean="0"/>
              <a:t>kilometers</a:t>
            </a:r>
            <a:r>
              <a:rPr lang="en-GB" dirty="0" smtClean="0"/>
              <a:t> (570,000 miles) from </a:t>
            </a:r>
            <a:r>
              <a:rPr lang="en-GB" dirty="0" err="1" smtClean="0"/>
              <a:t>Dione</a:t>
            </a:r>
            <a:r>
              <a:rPr lang="en-GB" dirty="0" smtClean="0"/>
              <a:t>, 1.4 million </a:t>
            </a:r>
            <a:r>
              <a:rPr lang="en-GB" dirty="0" err="1" smtClean="0"/>
              <a:t>kilometers</a:t>
            </a:r>
            <a:r>
              <a:rPr lang="en-GB" dirty="0" smtClean="0"/>
              <a:t> (900,000 miles) from </a:t>
            </a:r>
            <a:r>
              <a:rPr lang="en-GB" dirty="0" err="1" smtClean="0"/>
              <a:t>Epimetheus</a:t>
            </a:r>
            <a:r>
              <a:rPr lang="en-GB" dirty="0" smtClean="0"/>
              <a:t> and 1.3 million </a:t>
            </a:r>
            <a:r>
              <a:rPr lang="en-GB" dirty="0" err="1" smtClean="0"/>
              <a:t>kilometers</a:t>
            </a:r>
            <a:r>
              <a:rPr lang="en-GB" dirty="0" smtClean="0"/>
              <a:t> (800,000 miles) from Saturn. The image scale is 5 </a:t>
            </a:r>
            <a:r>
              <a:rPr lang="en-GB" dirty="0" err="1" smtClean="0"/>
              <a:t>kilometers</a:t>
            </a:r>
            <a:r>
              <a:rPr lang="en-GB" dirty="0" smtClean="0"/>
              <a:t> (3 miles) per pixel on </a:t>
            </a:r>
            <a:r>
              <a:rPr lang="en-GB" dirty="0" err="1" smtClean="0"/>
              <a:t>Dione</a:t>
            </a:r>
            <a:r>
              <a:rPr lang="en-GB" dirty="0" smtClean="0"/>
              <a:t> and 1,123 </a:t>
            </a:r>
            <a:r>
              <a:rPr lang="en-GB" dirty="0" err="1" smtClean="0"/>
              <a:t>kilometers</a:t>
            </a:r>
            <a:r>
              <a:rPr lang="en-GB" dirty="0" smtClean="0"/>
              <a:t> (698 miles) per pixel on </a:t>
            </a:r>
            <a:r>
              <a:rPr lang="en-GB" dirty="0" err="1" smtClean="0"/>
              <a:t>Epimetheus</a:t>
            </a:r>
            <a:r>
              <a:rPr lang="en-GB" dirty="0" smtClean="0"/>
              <a:t>.</a:t>
            </a:r>
          </a:p>
          <a:p>
            <a:endParaRPr lang="en-GB" dirty="0" smtClean="0"/>
          </a:p>
          <a:p>
            <a:r>
              <a:rPr lang="en-GB" dirty="0" smtClean="0"/>
              <a:t>[Caption updated on October 5, 2005.]</a:t>
            </a:r>
          </a:p>
          <a:p>
            <a:endParaRPr lang="en-GB" dirty="0" smtClean="0"/>
          </a:p>
          <a:p>
            <a:r>
              <a:rPr lang="en-GB" dirty="0" smtClean="0"/>
              <a:t>The Cassini-Huygens mission is a cooperative project of NASA, the European Space Agency and the Italian Space Agency. The Jet Propulsion Laboratory, a division of the California Institute of Technology in Pasadena, manages the Cassini-Huygens mission for NASA's Science Mission Directorate, Washington, D.C. The imaging team consists of scientists from the US, England, France, and Germany. The imaging operations </a:t>
            </a:r>
            <a:r>
              <a:rPr lang="en-GB" dirty="0" err="1" smtClean="0"/>
              <a:t>center</a:t>
            </a:r>
            <a:r>
              <a:rPr lang="en-GB" dirty="0" smtClean="0"/>
              <a:t> and team lead (Dr. C. </a:t>
            </a:r>
            <a:r>
              <a:rPr lang="en-GB" dirty="0" err="1" smtClean="0"/>
              <a:t>Porco</a:t>
            </a:r>
            <a:r>
              <a:rPr lang="en-GB" dirty="0" smtClean="0"/>
              <a:t>) are based at the Space Science Institute in Boulder, Colo.</a:t>
            </a:r>
          </a:p>
          <a:p>
            <a:endParaRPr lang="en-GB" dirty="0" smtClean="0"/>
          </a:p>
          <a:p>
            <a:r>
              <a:rPr lang="en-GB" dirty="0" smtClean="0"/>
              <a:t>For more information about the Cassini-Huygens mission, visit http://saturn.jpl.nasa.gov and the Cassini imaging team home page, http://ciclops.org.</a:t>
            </a:r>
          </a:p>
          <a:p>
            <a:endParaRPr lang="en-GB" dirty="0" smtClean="0"/>
          </a:p>
          <a:p>
            <a:r>
              <a:rPr lang="en-GB" dirty="0" smtClean="0"/>
              <a:t>Credit: NASA/JPL/Space Science Institute</a:t>
            </a:r>
          </a:p>
          <a:p>
            <a:r>
              <a:rPr lang="en-GB" dirty="0" smtClean="0"/>
              <a:t>Released: June 21, 2005 (PIA 07525)</a:t>
            </a:r>
            <a:endParaRPr lang="en-GB" dirty="0"/>
          </a:p>
        </p:txBody>
      </p:sp>
      <p:sp>
        <p:nvSpPr>
          <p:cNvPr id="4" name="Slide Number Placeholder 3"/>
          <p:cNvSpPr>
            <a:spLocks noGrp="1"/>
          </p:cNvSpPr>
          <p:nvPr>
            <p:ph type="sldNum" sz="quarter" idx="10"/>
          </p:nvPr>
        </p:nvSpPr>
        <p:spPr/>
        <p:txBody>
          <a:bodyPr/>
          <a:lstStyle/>
          <a:p>
            <a:fld id="{ADA3E3B3-D4B8-4F39-98BE-3644EBD86211}" type="slidenum">
              <a:rPr lang="en-GB" smtClean="0"/>
              <a:t>8</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GB" dirty="0" smtClean="0"/>
              <a:t>Variations in ring particle concentration give Saturn's brilliant rings the appearance of ripples in a pond in this close-up Cassini view. Many of the gaps and wavelike patterns elsewhere in the rings are due to the gravitational influence of Saturn's moons, but the origin of much of the structure in the B ring seen here is still unexplained.</a:t>
            </a:r>
          </a:p>
          <a:p>
            <a:endParaRPr lang="en-GB" dirty="0" smtClean="0"/>
          </a:p>
          <a:p>
            <a:r>
              <a:rPr lang="en-GB" dirty="0" smtClean="0"/>
              <a:t>The image was taken with the narrow angle camera on October 29, 2004, from a distance of approximately 824,000 </a:t>
            </a:r>
            <a:r>
              <a:rPr lang="en-GB" dirty="0" err="1" smtClean="0"/>
              <a:t>kilometers</a:t>
            </a:r>
            <a:r>
              <a:rPr lang="en-GB" dirty="0" smtClean="0"/>
              <a:t> (512,000 miles) from Saturn. The image scale is 4.5 </a:t>
            </a:r>
            <a:r>
              <a:rPr lang="en-GB" dirty="0" err="1" smtClean="0"/>
              <a:t>kilometers</a:t>
            </a:r>
            <a:r>
              <a:rPr lang="en-GB" dirty="0" smtClean="0"/>
              <a:t> (2.8 miles) per pixel. The image has been slightly contrast-enhanced to aid visibility.</a:t>
            </a:r>
          </a:p>
          <a:p>
            <a:endParaRPr lang="en-GB" dirty="0" smtClean="0"/>
          </a:p>
          <a:p>
            <a:r>
              <a:rPr lang="en-GB" dirty="0" smtClean="0"/>
              <a:t>The Cassini-Huygens mission is a cooperative project of NASA, the European Space Agency and the Italian Space Agency. The Jet Propulsion Laboratory, a division of the California Institute of Technology in Pasadena, manages the Cassini-Huygens mission for NASA's Science Mission Directorate, Washington, D.C. The imaging team consists of scientists from the US, England, France, and Germany. The imaging operations </a:t>
            </a:r>
            <a:r>
              <a:rPr lang="en-GB" dirty="0" err="1" smtClean="0"/>
              <a:t>center</a:t>
            </a:r>
            <a:r>
              <a:rPr lang="en-GB" dirty="0" smtClean="0"/>
              <a:t> and team lead (Dr. C. </a:t>
            </a:r>
            <a:r>
              <a:rPr lang="en-GB" dirty="0" err="1" smtClean="0"/>
              <a:t>Porco</a:t>
            </a:r>
            <a:r>
              <a:rPr lang="en-GB" dirty="0" smtClean="0"/>
              <a:t>) are based at the Space Science Institute in Boulder, Colo.</a:t>
            </a:r>
          </a:p>
          <a:p>
            <a:endParaRPr lang="en-GB" dirty="0" smtClean="0"/>
          </a:p>
          <a:p>
            <a:r>
              <a:rPr lang="en-GB" dirty="0" smtClean="0"/>
              <a:t>For more information about the Cassini-Huygens mission, visit http://saturn.jpl.nasa.gov and the Cassini imaging team home page, http://ciclops.org.</a:t>
            </a:r>
          </a:p>
          <a:p>
            <a:endParaRPr lang="en-GB" dirty="0" smtClean="0"/>
          </a:p>
          <a:p>
            <a:r>
              <a:rPr lang="en-GB" dirty="0" smtClean="0"/>
              <a:t>Credit: NASA/JPL/Space Science Institute</a:t>
            </a:r>
          </a:p>
          <a:p>
            <a:r>
              <a:rPr lang="en-GB" dirty="0" smtClean="0"/>
              <a:t>Released: December 21, 2004 (PIA 06543)</a:t>
            </a:r>
            <a:endParaRPr lang="en-GB" dirty="0"/>
          </a:p>
        </p:txBody>
      </p:sp>
      <p:sp>
        <p:nvSpPr>
          <p:cNvPr id="4" name="Slide Number Placeholder 3"/>
          <p:cNvSpPr>
            <a:spLocks noGrp="1"/>
          </p:cNvSpPr>
          <p:nvPr>
            <p:ph type="sldNum" sz="quarter" idx="10"/>
          </p:nvPr>
        </p:nvSpPr>
        <p:spPr/>
        <p:txBody>
          <a:bodyPr/>
          <a:lstStyle/>
          <a:p>
            <a:fld id="{ADA3E3B3-D4B8-4F39-98BE-3644EBD86211}" type="slidenum">
              <a:rPr lang="en-GB" smtClean="0"/>
              <a:t>11</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N00281676.jpg was taken on 2017-05-14 18:59 (PDT) and received on Earth 2017-05-15 05:24 (PDT). The camera was pointing toward Saturn-rings, and the image was taken using the CL1 and CL2 filters</a:t>
            </a:r>
            <a:endParaRPr lang="en-GB" dirty="0"/>
          </a:p>
        </p:txBody>
      </p:sp>
      <p:sp>
        <p:nvSpPr>
          <p:cNvPr id="4" name="Slide Number Placeholder 3"/>
          <p:cNvSpPr>
            <a:spLocks noGrp="1"/>
          </p:cNvSpPr>
          <p:nvPr>
            <p:ph type="sldNum" sz="quarter" idx="10"/>
          </p:nvPr>
        </p:nvSpPr>
        <p:spPr/>
        <p:txBody>
          <a:bodyPr/>
          <a:lstStyle/>
          <a:p>
            <a:fld id="{ADA3E3B3-D4B8-4F39-98BE-3644EBD86211}" type="slidenum">
              <a:rPr lang="en-GB" smtClean="0"/>
              <a:t>12</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Image of Saturn Rings</a:t>
            </a:r>
          </a:p>
          <a:p>
            <a:endParaRPr lang="en-GB" dirty="0" smtClean="0"/>
          </a:p>
          <a:p>
            <a:r>
              <a:rPr lang="en-GB" dirty="0" smtClean="0"/>
              <a:t>File name: N00281731.jpg</a:t>
            </a:r>
          </a:p>
          <a:p>
            <a:r>
              <a:rPr lang="en-GB" dirty="0" smtClean="0"/>
              <a:t>Taken: May 18, 2017 8:04 AM</a:t>
            </a:r>
          </a:p>
          <a:p>
            <a:r>
              <a:rPr lang="en-GB" dirty="0" smtClean="0"/>
              <a:t>Received: May 18, 2017 6:37 PM</a:t>
            </a:r>
          </a:p>
          <a:p>
            <a:endParaRPr lang="en-GB" dirty="0" smtClean="0"/>
          </a:p>
          <a:p>
            <a:r>
              <a:rPr lang="en-GB" dirty="0" smtClean="0"/>
              <a:t>The camera was pointing toward SATURN-RINGS, and the image was taken using the CL1 and CL2 filters. This image has not been validated or calibrated. A validated/calibrated image will be archived with the NASA Planetary Data System.</a:t>
            </a:r>
          </a:p>
          <a:p>
            <a:endParaRPr lang="en-GB" dirty="0" smtClean="0"/>
          </a:p>
          <a:p>
            <a:r>
              <a:rPr lang="en-GB" smtClean="0"/>
              <a:t>Image Credit: NASA/JPL-Caltech/Space Science Institute</a:t>
            </a:r>
            <a:endParaRPr lang="en-GB"/>
          </a:p>
        </p:txBody>
      </p:sp>
      <p:sp>
        <p:nvSpPr>
          <p:cNvPr id="4" name="Slide Number Placeholder 3"/>
          <p:cNvSpPr>
            <a:spLocks noGrp="1"/>
          </p:cNvSpPr>
          <p:nvPr>
            <p:ph type="sldNum" sz="quarter" idx="10"/>
          </p:nvPr>
        </p:nvSpPr>
        <p:spPr/>
        <p:txBody>
          <a:bodyPr/>
          <a:lstStyle/>
          <a:p>
            <a:fld id="{ADA3E3B3-D4B8-4F39-98BE-3644EBD86211}" type="slidenum">
              <a:rPr lang="en-GB" smtClean="0"/>
              <a:t>13</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ADA3E3B3-D4B8-4F39-98BE-3644EBD86211}" type="slidenum">
              <a:rPr lang="en-GB" smtClean="0"/>
              <a:t>19</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The views show the northern and southern hemispheres of Pan, at left and right, respectively. Both views look toward Pan's trailing side, which is the side opposite the moon's direction of motion as it orbits Saturn.</a:t>
            </a:r>
          </a:p>
          <a:p>
            <a:endParaRPr lang="en-GB" dirty="0" smtClean="0"/>
          </a:p>
          <a:p>
            <a:r>
              <a:rPr lang="en-GB" dirty="0" smtClean="0"/>
              <a:t>Cassini imaging scientists think that Pan formed within Saturn's rings, with ring material accreting onto it and forming the rounded shape of its central mass, when the outer part of the ring system was quite young and the ring system was vertically thicker. Thus, Pan probably has a core of icy material that is denser than the softer mantle around it.</a:t>
            </a:r>
          </a:p>
          <a:p>
            <a:endParaRPr lang="en-GB" dirty="0" smtClean="0"/>
          </a:p>
          <a:p>
            <a:r>
              <a:rPr lang="en-GB" dirty="0" smtClean="0"/>
              <a:t>The distinctive, thin ridge around Pan's equator is thought to have come after the moon formed and had cleared the gap in the rings in which it resides today. At that point the ring was as thin as it is today, yet there was still ring material accreting onto Pan.</a:t>
            </a:r>
            <a:endParaRPr lang="en-GB" dirty="0"/>
          </a:p>
        </p:txBody>
      </p:sp>
      <p:sp>
        <p:nvSpPr>
          <p:cNvPr id="4" name="Slide Number Placeholder 3"/>
          <p:cNvSpPr>
            <a:spLocks noGrp="1"/>
          </p:cNvSpPr>
          <p:nvPr>
            <p:ph type="sldNum" sz="quarter" idx="10"/>
          </p:nvPr>
        </p:nvSpPr>
        <p:spPr/>
        <p:txBody>
          <a:bodyPr/>
          <a:lstStyle/>
          <a:p>
            <a:fld id="{ADA3E3B3-D4B8-4F39-98BE-3644EBD86211}" type="slidenum">
              <a:rPr lang="en-GB" smtClean="0"/>
              <a:t>26</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Atlas is an inner moon of Saturn, orbiting around the outer edge of Saturn's A Ring. Like Pan, Atlas has a distinctive flying saucer shape created by a prominent equatorial ridge not seen on the other small moons of Saturn. Cassini images revealed in 2004 that a temporary faint ring of material with the orbit of Atlas.</a:t>
            </a:r>
          </a:p>
          <a:p>
            <a:endParaRPr lang="en-GB" dirty="0" smtClean="0"/>
          </a:p>
          <a:p>
            <a:r>
              <a:rPr lang="en-GB" dirty="0" smtClean="0"/>
              <a:t>The small, pointy moon has a mean radius of 9.4 miles (15.1 km). It orbits 85,544 miles (137,670 km) away from, taking 14.4 hours to complete its trip around the planet.</a:t>
            </a:r>
            <a:endParaRPr lang="en-GB" dirty="0"/>
          </a:p>
        </p:txBody>
      </p:sp>
      <p:sp>
        <p:nvSpPr>
          <p:cNvPr id="4" name="Slide Number Placeholder 3"/>
          <p:cNvSpPr>
            <a:spLocks noGrp="1"/>
          </p:cNvSpPr>
          <p:nvPr>
            <p:ph type="sldNum" sz="quarter" idx="10"/>
          </p:nvPr>
        </p:nvSpPr>
        <p:spPr/>
        <p:txBody>
          <a:bodyPr/>
          <a:lstStyle/>
          <a:p>
            <a:fld id="{ADA3E3B3-D4B8-4F39-98BE-3644EBD86211}" type="slidenum">
              <a:rPr lang="en-GB" smtClean="0"/>
              <a:t>27</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Prometheus acts as a shepherding moon, constraining the extent of the inner edge of Saturn's F Ring. Prometheus is extremely irregular and has visible craters -- some up to 12.4 miles (20 km) in diameter. However, it is much less cratered than its nearby </a:t>
            </a:r>
            <a:r>
              <a:rPr lang="en-GB" dirty="0" err="1" smtClean="0"/>
              <a:t>neighbors</a:t>
            </a:r>
            <a:r>
              <a:rPr lang="en-GB" dirty="0" smtClean="0"/>
              <a:t> Pandora, Janus and </a:t>
            </a:r>
            <a:r>
              <a:rPr lang="en-GB" dirty="0" err="1" smtClean="0"/>
              <a:t>Epimetheus</a:t>
            </a:r>
            <a:r>
              <a:rPr lang="en-GB" dirty="0" smtClean="0"/>
              <a:t>. The density of Prometheus has been estimated to be low; it is probably a porous, icy body.</a:t>
            </a:r>
          </a:p>
          <a:p>
            <a:endParaRPr lang="en-GB" dirty="0" smtClean="0"/>
          </a:p>
          <a:p>
            <a:r>
              <a:rPr lang="en-GB" dirty="0" smtClean="0"/>
              <a:t>The potato-shaped moon is about 26.8 miles (43.1 km) in mean radius, orbiting Saturn at a distance of 87,000 miles (139,000 km), taking 14.7 hours to go around the planet.</a:t>
            </a:r>
            <a:endParaRPr lang="en-GB" dirty="0"/>
          </a:p>
        </p:txBody>
      </p:sp>
      <p:sp>
        <p:nvSpPr>
          <p:cNvPr id="4" name="Slide Number Placeholder 3"/>
          <p:cNvSpPr>
            <a:spLocks noGrp="1"/>
          </p:cNvSpPr>
          <p:nvPr>
            <p:ph type="sldNum" sz="quarter" idx="10"/>
          </p:nvPr>
        </p:nvSpPr>
        <p:spPr/>
        <p:txBody>
          <a:bodyPr/>
          <a:lstStyle/>
          <a:p>
            <a:fld id="{ADA3E3B3-D4B8-4F39-98BE-3644EBD86211}" type="slidenum">
              <a:rPr lang="en-GB" smtClean="0"/>
              <a:t>28</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CDFA2E69-8266-40B0-B22A-4F2E40CE663A}" type="datetimeFigureOut">
              <a:rPr lang="en-GB" smtClean="0"/>
              <a:pPr/>
              <a:t>22/05/2017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50F523F-7415-443A-A5FF-B50C7758E35E}"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DFA2E69-8266-40B0-B22A-4F2E40CE663A}" type="datetimeFigureOut">
              <a:rPr lang="en-GB" smtClean="0"/>
              <a:pPr/>
              <a:t>22/05/2017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50F523F-7415-443A-A5FF-B50C7758E35E}"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DFA2E69-8266-40B0-B22A-4F2E40CE663A}" type="datetimeFigureOut">
              <a:rPr lang="en-GB" smtClean="0"/>
              <a:pPr/>
              <a:t>22/05/2017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50F523F-7415-443A-A5FF-B50C7758E35E}"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DFA2E69-8266-40B0-B22A-4F2E40CE663A}" type="datetimeFigureOut">
              <a:rPr lang="en-GB" smtClean="0"/>
              <a:pPr/>
              <a:t>22/05/2017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50F523F-7415-443A-A5FF-B50C7758E35E}"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DFA2E69-8266-40B0-B22A-4F2E40CE663A}" type="datetimeFigureOut">
              <a:rPr lang="en-GB" smtClean="0"/>
              <a:pPr/>
              <a:t>22/05/2017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50F523F-7415-443A-A5FF-B50C7758E35E}"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CDFA2E69-8266-40B0-B22A-4F2E40CE663A}" type="datetimeFigureOut">
              <a:rPr lang="en-GB" smtClean="0"/>
              <a:pPr/>
              <a:t>22/05/2017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50F523F-7415-443A-A5FF-B50C7758E35E}"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CDFA2E69-8266-40B0-B22A-4F2E40CE663A}" type="datetimeFigureOut">
              <a:rPr lang="en-GB" smtClean="0"/>
              <a:pPr/>
              <a:t>22/05/2017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50F523F-7415-443A-A5FF-B50C7758E35E}"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CDFA2E69-8266-40B0-B22A-4F2E40CE663A}" type="datetimeFigureOut">
              <a:rPr lang="en-GB" smtClean="0"/>
              <a:pPr/>
              <a:t>22/05/2017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50F523F-7415-443A-A5FF-B50C7758E35E}"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DFA2E69-8266-40B0-B22A-4F2E40CE663A}" type="datetimeFigureOut">
              <a:rPr lang="en-GB" smtClean="0"/>
              <a:pPr/>
              <a:t>22/05/2017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50F523F-7415-443A-A5FF-B50C7758E35E}"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DFA2E69-8266-40B0-B22A-4F2E40CE663A}" type="datetimeFigureOut">
              <a:rPr lang="en-GB" smtClean="0"/>
              <a:pPr/>
              <a:t>22/05/2017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50F523F-7415-443A-A5FF-B50C7758E35E}"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DFA2E69-8266-40B0-B22A-4F2E40CE663A}" type="datetimeFigureOut">
              <a:rPr lang="en-GB" smtClean="0"/>
              <a:pPr/>
              <a:t>22/05/2017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50F523F-7415-443A-A5FF-B50C7758E35E}"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FA2E69-8266-40B0-B22A-4F2E40CE663A}" type="datetimeFigureOut">
              <a:rPr lang="en-GB" smtClean="0"/>
              <a:pPr/>
              <a:t>22/05/2017</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0F523F-7415-443A-A5FF-B50C7758E35E}" type="slidenum">
              <a:rPr lang="en-GB" smtClean="0"/>
              <a:pPr/>
              <a:t>‹#›</a:t>
            </a:fld>
            <a:endParaRPr lang="en-GB"/>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Cassini Spacecraft</a:t>
            </a:r>
            <a:br>
              <a:rPr lang="en-GB" dirty="0" smtClean="0"/>
            </a:br>
            <a:r>
              <a:rPr lang="en-GB" dirty="0" smtClean="0"/>
              <a:t>2004 to 2017</a:t>
            </a:r>
            <a:endParaRPr lang="en-GB" dirty="0"/>
          </a:p>
        </p:txBody>
      </p:sp>
      <p:sp>
        <p:nvSpPr>
          <p:cNvPr id="3" name="Subtitle 2"/>
          <p:cNvSpPr>
            <a:spLocks noGrp="1"/>
          </p:cNvSpPr>
          <p:nvPr>
            <p:ph type="subTitle" idx="1"/>
          </p:nvPr>
        </p:nvSpPr>
        <p:spPr/>
        <p:txBody>
          <a:bodyPr/>
          <a:lstStyle/>
          <a:p>
            <a:r>
              <a:rPr lang="en-GB" dirty="0" smtClean="0"/>
              <a:t>An incredible adventure</a:t>
            </a:r>
            <a:endParaRPr lang="en-GB"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5" name="Picture Placeholder 4" descr="Ring N00281704.jpg"/>
          <p:cNvPicPr>
            <a:picLocks noGrp="1" noChangeAspect="1"/>
          </p:cNvPicPr>
          <p:nvPr>
            <p:ph type="pic" idx="1"/>
          </p:nvPr>
        </p:nvPicPr>
        <p:blipFill>
          <a:blip r:embed="rId2" cstate="print"/>
          <a:srcRect t="12500" b="12500"/>
          <a:stretch>
            <a:fillRect/>
          </a:stretch>
        </p:blipFill>
        <p:spPr>
          <a:xfrm>
            <a:off x="79848" y="59886"/>
            <a:ext cx="9064152" cy="6798114"/>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
        <p:nvSpPr>
          <p:cNvPr id="4" name="Text Placeholder 3"/>
          <p:cNvSpPr>
            <a:spLocks noGrp="1"/>
          </p:cNvSpPr>
          <p:nvPr>
            <p:ph type="body" sz="half" idx="2"/>
          </p:nvPr>
        </p:nvSpPr>
        <p:spPr/>
        <p:txBody>
          <a:bodyPr/>
          <a:lstStyle/>
          <a:p>
            <a:endParaRPr lang="en-GB"/>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5" name="Picture Placeholder 4" descr="Rippled Rings 548_1168_1.jpg"/>
          <p:cNvPicPr>
            <a:picLocks noGrp="1" noChangeAspect="1"/>
          </p:cNvPicPr>
          <p:nvPr>
            <p:ph type="pic" idx="1"/>
          </p:nvPr>
        </p:nvPicPr>
        <p:blipFill>
          <a:blip r:embed="rId3" cstate="print"/>
          <a:srcRect t="12500" b="12500"/>
          <a:stretch>
            <a:fillRect/>
          </a:stretch>
        </p:blipFill>
        <p:spPr>
          <a:xfrm>
            <a:off x="179512" y="260648"/>
            <a:ext cx="8573623" cy="6430217"/>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
        <p:nvSpPr>
          <p:cNvPr id="4" name="Text Placeholder 3"/>
          <p:cNvSpPr>
            <a:spLocks noGrp="1"/>
          </p:cNvSpPr>
          <p:nvPr>
            <p:ph type="body" sz="half" idx="2"/>
          </p:nvPr>
        </p:nvSpPr>
        <p:spPr>
          <a:xfrm>
            <a:off x="539552" y="3573016"/>
            <a:ext cx="7848872" cy="2599184"/>
          </a:xfrm>
        </p:spPr>
        <p:txBody>
          <a:bodyPr>
            <a:normAutofit fontScale="70000" lnSpcReduction="20000"/>
          </a:bodyPr>
          <a:lstStyle/>
          <a:p>
            <a:pPr algn="just"/>
            <a:r>
              <a:rPr lang="en-GB" sz="4000" dirty="0" smtClean="0"/>
              <a:t>Variations in ring particle concentration give Saturn's brilliant rings the appearance of ripples in a pond in this close-up Cassini view. Many of the gaps and wavelike patterns elsewhere in the rings are due to the gravitational influence of Saturn's moons, but the origin of much of the structure in the B ring seen here is still unexplained.</a:t>
            </a:r>
          </a:p>
          <a:p>
            <a:endParaRPr lang="en-GB"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5" name="Picture Placeholder 4" descr="Rings N00281676.jpg"/>
          <p:cNvPicPr>
            <a:picLocks noGrp="1" noChangeAspect="1"/>
          </p:cNvPicPr>
          <p:nvPr>
            <p:ph type="pic" idx="1"/>
          </p:nvPr>
        </p:nvPicPr>
        <p:blipFill>
          <a:blip r:embed="rId3" cstate="print"/>
          <a:srcRect t="12500" b="12500"/>
          <a:stretch>
            <a:fillRect/>
          </a:stretch>
        </p:blipFill>
        <p:spPr>
          <a:xfrm>
            <a:off x="347531" y="116632"/>
            <a:ext cx="8796469" cy="6597352"/>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
        <p:nvSpPr>
          <p:cNvPr id="4" name="Text Placeholder 3"/>
          <p:cNvSpPr>
            <a:spLocks noGrp="1"/>
          </p:cNvSpPr>
          <p:nvPr>
            <p:ph type="body" sz="half" idx="2"/>
          </p:nvPr>
        </p:nvSpPr>
        <p:spPr/>
        <p:txBody>
          <a:bodyPr/>
          <a:lstStyle/>
          <a:p>
            <a:endParaRPr lang="en-GB"/>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5" name="Picture Placeholder 4" descr="Rings N00281731.jpg"/>
          <p:cNvPicPr>
            <a:picLocks noGrp="1" noChangeAspect="1"/>
          </p:cNvPicPr>
          <p:nvPr>
            <p:ph type="pic" idx="1"/>
          </p:nvPr>
        </p:nvPicPr>
        <p:blipFill>
          <a:blip r:embed="rId3" cstate="print"/>
          <a:srcRect t="12500" b="12500"/>
          <a:stretch>
            <a:fillRect/>
          </a:stretch>
        </p:blipFill>
        <p:spPr>
          <a:xfrm>
            <a:off x="235356" y="188640"/>
            <a:ext cx="8657124" cy="6492843"/>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
        <p:nvSpPr>
          <p:cNvPr id="4" name="Text Placeholder 3"/>
          <p:cNvSpPr>
            <a:spLocks noGrp="1"/>
          </p:cNvSpPr>
          <p:nvPr>
            <p:ph type="body" sz="half" idx="2"/>
          </p:nvPr>
        </p:nvSpPr>
        <p:spPr/>
        <p:txBody>
          <a:bodyPr/>
          <a:lstStyle/>
          <a:p>
            <a:endParaRPr lang="en-GB"/>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5" name="Picture Placeholder 4" descr="Enceladus Name.jpg"/>
          <p:cNvPicPr>
            <a:picLocks noGrp="1" noChangeAspect="1"/>
          </p:cNvPicPr>
          <p:nvPr>
            <p:ph type="pic" idx="1"/>
          </p:nvPr>
        </p:nvPicPr>
        <p:blipFill>
          <a:blip r:embed="rId2" cstate="print"/>
          <a:srcRect/>
          <a:stretch>
            <a:fillRect/>
          </a:stretch>
        </p:blipFill>
        <p:spPr>
          <a:xfrm>
            <a:off x="179512" y="332656"/>
            <a:ext cx="8640960" cy="6480720"/>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
        <p:nvSpPr>
          <p:cNvPr id="4" name="Text Placeholder 3"/>
          <p:cNvSpPr>
            <a:spLocks noGrp="1"/>
          </p:cNvSpPr>
          <p:nvPr>
            <p:ph type="body" sz="half" idx="2"/>
          </p:nvPr>
        </p:nvSpPr>
        <p:spPr/>
        <p:txBody>
          <a:bodyPr/>
          <a:lstStyle/>
          <a:p>
            <a:endParaRPr lang="en-GB"/>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p:txBody>
          <a:bodyPr/>
          <a:lstStyle/>
          <a:p>
            <a:endParaRPr lang="en-GB"/>
          </a:p>
        </p:txBody>
      </p:sp>
      <p:pic>
        <p:nvPicPr>
          <p:cNvPr id="5" name="Picture Placeholder 4" descr="Image of Enceladus N00280525.jpg"/>
          <p:cNvPicPr>
            <a:picLocks noGrp="1" noChangeAspect="1"/>
          </p:cNvPicPr>
          <p:nvPr>
            <p:ph type="pic" idx="1"/>
          </p:nvPr>
        </p:nvPicPr>
        <p:blipFill>
          <a:blip r:embed="rId2" cstate="print"/>
          <a:srcRect t="12500" b="12500"/>
          <a:stretch>
            <a:fillRect/>
          </a:stretch>
        </p:blipFill>
        <p:spPr>
          <a:xfrm>
            <a:off x="251520" y="188640"/>
            <a:ext cx="8256918" cy="6192688"/>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
        <p:nvSpPr>
          <p:cNvPr id="2" name="Title 1"/>
          <p:cNvSpPr>
            <a:spLocks noGrp="1"/>
          </p:cNvSpPr>
          <p:nvPr>
            <p:ph type="title"/>
          </p:nvPr>
        </p:nvSpPr>
        <p:spPr>
          <a:xfrm>
            <a:off x="3131840" y="6291262"/>
            <a:ext cx="5486400" cy="566738"/>
          </a:xfrm>
        </p:spPr>
        <p:txBody>
          <a:bodyPr>
            <a:noAutofit/>
          </a:bodyPr>
          <a:lstStyle/>
          <a:p>
            <a:r>
              <a:rPr lang="en-US" sz="4000" dirty="0" err="1" smtClean="0"/>
              <a:t>Enceladus</a:t>
            </a:r>
            <a:endParaRPr lang="en-GB" sz="40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Picture Placeholder 2"/>
          <p:cNvSpPr>
            <a:spLocks noGrp="1"/>
          </p:cNvSpPr>
          <p:nvPr>
            <p:ph type="pic" idx="1"/>
          </p:nvPr>
        </p:nvSpPr>
        <p:spPr/>
      </p:sp>
      <p:sp>
        <p:nvSpPr>
          <p:cNvPr id="4" name="Text Placeholder 3"/>
          <p:cNvSpPr>
            <a:spLocks noGrp="1"/>
          </p:cNvSpPr>
          <p:nvPr>
            <p:ph type="body" sz="half" idx="2"/>
          </p:nvPr>
        </p:nvSpPr>
        <p:spPr/>
        <p:txBody>
          <a:bodyPr/>
          <a:lstStyle/>
          <a:p>
            <a:endParaRPr lang="en-GB"/>
          </a:p>
        </p:txBody>
      </p:sp>
      <p:sp>
        <p:nvSpPr>
          <p:cNvPr id="5" name="TextBox 4"/>
          <p:cNvSpPr txBox="1"/>
          <p:nvPr/>
        </p:nvSpPr>
        <p:spPr>
          <a:xfrm>
            <a:off x="539552" y="836712"/>
            <a:ext cx="7128792" cy="4524315"/>
          </a:xfrm>
          <a:prstGeom prst="rect">
            <a:avLst/>
          </a:prstGeom>
          <a:noFill/>
        </p:spPr>
        <p:txBody>
          <a:bodyPr wrap="square" rtlCol="0">
            <a:spAutoFit/>
          </a:bodyPr>
          <a:lstStyle/>
          <a:p>
            <a:pPr algn="ctr"/>
            <a:r>
              <a:rPr lang="en-GB" sz="4800" b="1" dirty="0" err="1" smtClean="0"/>
              <a:t>Enceladus</a:t>
            </a:r>
            <a:r>
              <a:rPr lang="en-GB" sz="4800" b="1" dirty="0" smtClean="0"/>
              <a:t> is only </a:t>
            </a:r>
          </a:p>
          <a:p>
            <a:pPr algn="ctr"/>
            <a:r>
              <a:rPr lang="en-GB" sz="4800" b="1" dirty="0" smtClean="0"/>
              <a:t>504 </a:t>
            </a:r>
            <a:r>
              <a:rPr lang="en-GB" sz="4800" b="1" dirty="0" err="1" smtClean="0"/>
              <a:t>kilometers</a:t>
            </a:r>
            <a:r>
              <a:rPr lang="en-GB" sz="4800" b="1" dirty="0" smtClean="0"/>
              <a:t> (313 miles) </a:t>
            </a:r>
          </a:p>
          <a:p>
            <a:pPr algn="ctr"/>
            <a:r>
              <a:rPr lang="en-GB" sz="4800" b="1" dirty="0" smtClean="0"/>
              <a:t>across, small enough to fit </a:t>
            </a:r>
          </a:p>
          <a:p>
            <a:pPr algn="ctr"/>
            <a:r>
              <a:rPr lang="en-GB" sz="4800" b="1" dirty="0" smtClean="0"/>
              <a:t>within the length </a:t>
            </a:r>
          </a:p>
          <a:p>
            <a:pPr algn="ctr"/>
            <a:r>
              <a:rPr lang="en-GB" sz="4800" b="1" dirty="0" smtClean="0"/>
              <a:t>of the United Kingdom, </a:t>
            </a:r>
          </a:p>
          <a:p>
            <a:pPr algn="ctr"/>
            <a:r>
              <a:rPr lang="en-GB" sz="4800" b="1" dirty="0" smtClean="0"/>
              <a:t>as illustrated here.</a:t>
            </a:r>
            <a:endParaRPr lang="en-GB" sz="4800" b="1"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5" name="Picture Placeholder 4" descr="Enceladus to Scale 1381_3437_1.jpg"/>
          <p:cNvPicPr>
            <a:picLocks noGrp="1" noChangeAspect="1"/>
          </p:cNvPicPr>
          <p:nvPr>
            <p:ph type="pic" idx="1"/>
          </p:nvPr>
        </p:nvPicPr>
        <p:blipFill>
          <a:blip r:embed="rId2" cstate="print"/>
          <a:srcRect t="10420" b="10420"/>
          <a:stretch>
            <a:fillRect/>
          </a:stretch>
        </p:blipFill>
        <p:spPr>
          <a:xfrm>
            <a:off x="251520" y="332656"/>
            <a:ext cx="8496944" cy="6372708"/>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
        <p:nvSpPr>
          <p:cNvPr id="4" name="Text Placeholder 3"/>
          <p:cNvSpPr>
            <a:spLocks noGrp="1"/>
          </p:cNvSpPr>
          <p:nvPr>
            <p:ph type="body" sz="half" idx="2"/>
          </p:nvPr>
        </p:nvSpPr>
        <p:spPr/>
        <p:txBody>
          <a:bodyPr/>
          <a:lstStyle/>
          <a:p>
            <a:endParaRPr lang="en-GB"/>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5" name="Picture Placeholder 4" descr="Enceladus Cassini Flyby.jpg"/>
          <p:cNvPicPr>
            <a:picLocks noGrp="1" noChangeAspect="1"/>
          </p:cNvPicPr>
          <p:nvPr>
            <p:ph type="pic" idx="1"/>
          </p:nvPr>
        </p:nvPicPr>
        <p:blipFill>
          <a:blip r:embed="rId2" cstate="print"/>
          <a:srcRect l="12500" r="12500"/>
          <a:stretch>
            <a:fillRect/>
          </a:stretch>
        </p:blipFill>
        <p:spPr>
          <a:xfrm>
            <a:off x="323528" y="323275"/>
            <a:ext cx="8712966" cy="6534725"/>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
        <p:nvSpPr>
          <p:cNvPr id="4" name="Text Placeholder 3"/>
          <p:cNvSpPr>
            <a:spLocks noGrp="1"/>
          </p:cNvSpPr>
          <p:nvPr>
            <p:ph type="body" sz="half" idx="2"/>
          </p:nvPr>
        </p:nvSpPr>
        <p:spPr>
          <a:xfrm>
            <a:off x="1907704" y="5733256"/>
            <a:ext cx="5486400" cy="804862"/>
          </a:xfrm>
        </p:spPr>
        <p:txBody>
          <a:bodyPr>
            <a:noAutofit/>
          </a:bodyPr>
          <a:lstStyle/>
          <a:p>
            <a:r>
              <a:rPr lang="en-US" sz="5400" b="1" dirty="0" err="1" smtClean="0">
                <a:solidFill>
                  <a:schemeClr val="bg1"/>
                </a:solidFill>
              </a:rPr>
              <a:t>Enceladus</a:t>
            </a:r>
            <a:r>
              <a:rPr lang="en-US" sz="5400" b="1" dirty="0" smtClean="0">
                <a:solidFill>
                  <a:schemeClr val="bg1"/>
                </a:solidFill>
              </a:rPr>
              <a:t> flyby</a:t>
            </a:r>
            <a:endParaRPr lang="en-GB" sz="5400" b="1" dirty="0">
              <a:solidFill>
                <a:schemeClr val="bg1"/>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5" name="Picture Placeholder 4" descr="Enceladus.jpg"/>
          <p:cNvPicPr>
            <a:picLocks noGrp="1" noChangeAspect="1"/>
          </p:cNvPicPr>
          <p:nvPr>
            <p:ph type="pic" idx="1"/>
          </p:nvPr>
        </p:nvPicPr>
        <p:blipFill>
          <a:blip r:embed="rId3" cstate="print"/>
          <a:srcRect l="12500" r="12500"/>
          <a:stretch>
            <a:fillRect/>
          </a:stretch>
        </p:blipFill>
        <p:spPr>
          <a:xfrm>
            <a:off x="323527" y="188640"/>
            <a:ext cx="8736971" cy="6552728"/>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
        <p:nvSpPr>
          <p:cNvPr id="4" name="Text Placeholder 3"/>
          <p:cNvSpPr>
            <a:spLocks noGrp="1"/>
          </p:cNvSpPr>
          <p:nvPr>
            <p:ph type="body" sz="half" idx="2"/>
          </p:nvPr>
        </p:nvSpPr>
        <p:spPr/>
        <p:txBody>
          <a:bodyPr/>
          <a:lstStyle/>
          <a:p>
            <a:endParaRPr lang="en-GB"/>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5" name="Picture Placeholder 4" descr="Cassini Diagram.jpg"/>
          <p:cNvPicPr>
            <a:picLocks noGrp="1" noChangeAspect="1"/>
          </p:cNvPicPr>
          <p:nvPr>
            <p:ph type="pic" idx="1"/>
          </p:nvPr>
        </p:nvPicPr>
        <p:blipFill>
          <a:blip r:embed="rId2" cstate="print"/>
          <a:srcRect t="125" b="125"/>
          <a:stretch>
            <a:fillRect/>
          </a:stretch>
        </p:blipFill>
        <p:spPr>
          <a:xfrm>
            <a:off x="395536" y="404664"/>
            <a:ext cx="8248062" cy="6186046"/>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
        <p:nvSpPr>
          <p:cNvPr id="4" name="Text Placeholder 3"/>
          <p:cNvSpPr>
            <a:spLocks noGrp="1"/>
          </p:cNvSpPr>
          <p:nvPr>
            <p:ph type="body" sz="half" idx="2"/>
          </p:nvPr>
        </p:nvSpPr>
        <p:spPr/>
        <p:txBody>
          <a:bodyPr/>
          <a:lstStyle/>
          <a:p>
            <a:endParaRPr lang="en-GB"/>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5" name="Picture Placeholder 4" descr="Enceladus with Geysers.jpg"/>
          <p:cNvPicPr>
            <a:picLocks noGrp="1" noChangeAspect="1"/>
          </p:cNvPicPr>
          <p:nvPr>
            <p:ph type="pic" idx="1"/>
          </p:nvPr>
        </p:nvPicPr>
        <p:blipFill>
          <a:blip r:embed="rId2" cstate="print"/>
          <a:srcRect l="8333" r="8333"/>
          <a:stretch>
            <a:fillRect/>
          </a:stretch>
        </p:blipFill>
        <p:spPr>
          <a:xfrm>
            <a:off x="363696" y="188640"/>
            <a:ext cx="8352928" cy="6264696"/>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
        <p:nvSpPr>
          <p:cNvPr id="4" name="Text Placeholder 3"/>
          <p:cNvSpPr>
            <a:spLocks noGrp="1"/>
          </p:cNvSpPr>
          <p:nvPr>
            <p:ph type="body" sz="half" idx="2"/>
          </p:nvPr>
        </p:nvSpPr>
        <p:spPr/>
        <p:txBody>
          <a:bodyPr/>
          <a:lstStyle/>
          <a:p>
            <a:endParaRPr lang="en-GB"/>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4" name="Text Placeholder 3"/>
          <p:cNvSpPr>
            <a:spLocks noGrp="1"/>
          </p:cNvSpPr>
          <p:nvPr>
            <p:ph type="body" sz="half" idx="2"/>
          </p:nvPr>
        </p:nvSpPr>
        <p:spPr>
          <a:xfrm>
            <a:off x="1792288" y="5367338"/>
            <a:ext cx="6668144" cy="1158006"/>
          </a:xfrm>
        </p:spPr>
        <p:txBody>
          <a:bodyPr/>
          <a:lstStyle/>
          <a:p>
            <a:endParaRPr lang="en-GB" dirty="0"/>
          </a:p>
        </p:txBody>
      </p:sp>
      <p:pic>
        <p:nvPicPr>
          <p:cNvPr id="7" name="Picture Placeholder 6" descr="Enceladus Cross section.jpg"/>
          <p:cNvPicPr>
            <a:picLocks noGrp="1" noChangeAspect="1"/>
          </p:cNvPicPr>
          <p:nvPr>
            <p:ph type="pic" idx="1"/>
          </p:nvPr>
        </p:nvPicPr>
        <p:blipFill>
          <a:blip r:embed="rId2" cstate="print"/>
          <a:srcRect l="27256" r="27256"/>
          <a:stretch>
            <a:fillRect/>
          </a:stretch>
        </p:blipFill>
        <p:spPr>
          <a:xfrm>
            <a:off x="395536" y="404664"/>
            <a:ext cx="8352928" cy="6264696"/>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4" name="Text Placeholder 3"/>
          <p:cNvSpPr>
            <a:spLocks noGrp="1"/>
          </p:cNvSpPr>
          <p:nvPr>
            <p:ph type="body" sz="half" idx="2"/>
          </p:nvPr>
        </p:nvSpPr>
        <p:spPr/>
        <p:txBody>
          <a:bodyPr/>
          <a:lstStyle/>
          <a:p>
            <a:endParaRPr lang="en-GB"/>
          </a:p>
        </p:txBody>
      </p:sp>
      <p:pic>
        <p:nvPicPr>
          <p:cNvPr id="17" name="Picture Placeholder 16" descr="Enceladus Cross section2 .jpg"/>
          <p:cNvPicPr>
            <a:picLocks noGrp="1" noChangeAspect="1"/>
          </p:cNvPicPr>
          <p:nvPr>
            <p:ph type="pic" idx="1"/>
          </p:nvPr>
        </p:nvPicPr>
        <p:blipFill>
          <a:blip r:embed="rId2" cstate="print"/>
          <a:srcRect t="12963" b="12963"/>
          <a:stretch>
            <a:fillRect/>
          </a:stretch>
        </p:blipFill>
        <p:spPr>
          <a:xfrm>
            <a:off x="251520" y="332656"/>
            <a:ext cx="8465103" cy="6348827"/>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5" name="Picture Placeholder 4" descr="Enceladus Plumes.jpg"/>
          <p:cNvPicPr>
            <a:picLocks noGrp="1" noChangeAspect="1"/>
          </p:cNvPicPr>
          <p:nvPr>
            <p:ph type="pic" idx="1"/>
          </p:nvPr>
        </p:nvPicPr>
        <p:blipFill>
          <a:blip r:embed="rId2" cstate="print"/>
          <a:srcRect l="12500" r="12500"/>
          <a:stretch>
            <a:fillRect/>
          </a:stretch>
        </p:blipFill>
        <p:spPr>
          <a:xfrm>
            <a:off x="291687" y="260648"/>
            <a:ext cx="8544949" cy="6408712"/>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
        <p:nvSpPr>
          <p:cNvPr id="4" name="Text Placeholder 3"/>
          <p:cNvSpPr>
            <a:spLocks noGrp="1"/>
          </p:cNvSpPr>
          <p:nvPr>
            <p:ph type="body" sz="half" idx="2"/>
          </p:nvPr>
        </p:nvSpPr>
        <p:spPr/>
        <p:txBody>
          <a:bodyPr>
            <a:normAutofit/>
          </a:bodyPr>
          <a:lstStyle/>
          <a:p>
            <a:r>
              <a:rPr lang="en-US" sz="4000" b="1" dirty="0" err="1" smtClean="0">
                <a:solidFill>
                  <a:schemeClr val="bg1"/>
                </a:solidFill>
              </a:rPr>
              <a:t>Enceledus</a:t>
            </a:r>
            <a:r>
              <a:rPr lang="en-US" sz="4000" b="1" dirty="0" smtClean="0">
                <a:solidFill>
                  <a:schemeClr val="bg1"/>
                </a:solidFill>
              </a:rPr>
              <a:t> Plumes</a:t>
            </a:r>
            <a:endParaRPr lang="en-GB" sz="4000" b="1" dirty="0">
              <a:solidFill>
                <a:schemeClr val="bg1"/>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5" name="Picture Placeholder 4" descr="Enceladus Temp Map.jpg"/>
          <p:cNvPicPr>
            <a:picLocks noGrp="1" noChangeAspect="1"/>
          </p:cNvPicPr>
          <p:nvPr>
            <p:ph type="pic" idx="1"/>
          </p:nvPr>
        </p:nvPicPr>
        <p:blipFill>
          <a:blip r:embed="rId2" cstate="print"/>
          <a:srcRect l="10738" r="10738"/>
          <a:stretch>
            <a:fillRect/>
          </a:stretch>
        </p:blipFill>
        <p:spPr>
          <a:xfrm>
            <a:off x="275523" y="332656"/>
            <a:ext cx="8544949" cy="6408712"/>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
        <p:nvSpPr>
          <p:cNvPr id="4" name="Text Placeholder 3"/>
          <p:cNvSpPr>
            <a:spLocks noGrp="1"/>
          </p:cNvSpPr>
          <p:nvPr>
            <p:ph type="body" sz="half" idx="2"/>
          </p:nvPr>
        </p:nvSpPr>
        <p:spPr/>
        <p:txBody>
          <a:bodyPr/>
          <a:lstStyle/>
          <a:p>
            <a:endParaRPr lang="en-GB"/>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4" name="Text Placeholder 3"/>
          <p:cNvSpPr>
            <a:spLocks noGrp="1"/>
          </p:cNvSpPr>
          <p:nvPr>
            <p:ph type="body" sz="half" idx="2"/>
          </p:nvPr>
        </p:nvSpPr>
        <p:spPr/>
        <p:txBody>
          <a:bodyPr/>
          <a:lstStyle/>
          <a:p>
            <a:endParaRPr lang="en-GB" dirty="0"/>
          </a:p>
        </p:txBody>
      </p:sp>
      <p:pic>
        <p:nvPicPr>
          <p:cNvPr id="7" name="Picture Placeholder 6" descr="Saturn Moons.jpg"/>
          <p:cNvPicPr>
            <a:picLocks noGrp="1" noChangeAspect="1"/>
          </p:cNvPicPr>
          <p:nvPr>
            <p:ph type="pic" idx="1"/>
          </p:nvPr>
        </p:nvPicPr>
        <p:blipFill>
          <a:blip r:embed="rId2" cstate="print"/>
          <a:srcRect t="4751" b="4751"/>
          <a:stretch>
            <a:fillRect/>
          </a:stretch>
        </p:blipFill>
        <p:spPr>
          <a:xfrm>
            <a:off x="179512" y="332656"/>
            <a:ext cx="8873148" cy="6654861"/>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475656" y="5445224"/>
            <a:ext cx="5486400" cy="804862"/>
          </a:xfrm>
        </p:spPr>
        <p:txBody>
          <a:bodyPr>
            <a:noAutofit/>
          </a:bodyPr>
          <a:lstStyle/>
          <a:p>
            <a:pPr algn="ctr"/>
            <a:r>
              <a:rPr lang="en-US" sz="4800" b="1" dirty="0" smtClean="0">
                <a:solidFill>
                  <a:schemeClr val="bg1"/>
                </a:solidFill>
              </a:rPr>
              <a:t>Pan</a:t>
            </a:r>
            <a:endParaRPr lang="en-GB" sz="4800" b="1" dirty="0">
              <a:solidFill>
                <a:schemeClr val="bg1"/>
              </a:solidFill>
            </a:endParaRPr>
          </a:p>
        </p:txBody>
      </p:sp>
      <p:pic>
        <p:nvPicPr>
          <p:cNvPr id="7" name="Picture Placeholder 6" descr="Pan.jpg"/>
          <p:cNvPicPr>
            <a:picLocks noGrp="1" noChangeAspect="1"/>
          </p:cNvPicPr>
          <p:nvPr>
            <p:ph type="pic" idx="1"/>
          </p:nvPr>
        </p:nvPicPr>
        <p:blipFill>
          <a:blip r:embed="rId3" cstate="print"/>
          <a:srcRect l="5527" r="5527"/>
          <a:stretch>
            <a:fillRect/>
          </a:stretch>
        </p:blipFill>
        <p:spPr>
          <a:xfrm>
            <a:off x="251520" y="116632"/>
            <a:ext cx="8640960" cy="6480720"/>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
        <p:nvSpPr>
          <p:cNvPr id="8" name="TextBox 7"/>
          <p:cNvSpPr txBox="1"/>
          <p:nvPr/>
        </p:nvSpPr>
        <p:spPr>
          <a:xfrm>
            <a:off x="2555776" y="4941168"/>
            <a:ext cx="4392488" cy="923330"/>
          </a:xfrm>
          <a:prstGeom prst="rect">
            <a:avLst/>
          </a:prstGeom>
          <a:noFill/>
        </p:spPr>
        <p:txBody>
          <a:bodyPr wrap="square" rtlCol="0">
            <a:spAutoFit/>
          </a:bodyPr>
          <a:lstStyle/>
          <a:p>
            <a:pPr algn="ctr"/>
            <a:r>
              <a:rPr lang="en-US" sz="5400" b="1" dirty="0" smtClean="0">
                <a:solidFill>
                  <a:schemeClr val="bg1"/>
                </a:solidFill>
              </a:rPr>
              <a:t>Pan</a:t>
            </a:r>
            <a:endParaRPr lang="en-GB" sz="5400" b="1" dirty="0">
              <a:solidFill>
                <a:schemeClr val="bg1"/>
              </a:solidFill>
            </a:endParaRPr>
          </a:p>
        </p:txBody>
      </p:sp>
      <p:sp>
        <p:nvSpPr>
          <p:cNvPr id="2" name="Title 1"/>
          <p:cNvSpPr>
            <a:spLocks noGrp="1"/>
          </p:cNvSpPr>
          <p:nvPr>
            <p:ph type="title"/>
          </p:nvPr>
        </p:nvSpPr>
        <p:spPr>
          <a:xfrm>
            <a:off x="3657600" y="6165304"/>
            <a:ext cx="5486400" cy="566738"/>
          </a:xfrm>
        </p:spPr>
        <p:txBody>
          <a:bodyPr>
            <a:noAutofit/>
          </a:bodyPr>
          <a:lstStyle/>
          <a:p>
            <a:r>
              <a:rPr lang="en-US" sz="4800" dirty="0" smtClean="0"/>
              <a:t>Pan</a:t>
            </a:r>
            <a:endParaRPr lang="en-GB" sz="48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tlas.jpg"/>
          <p:cNvPicPr>
            <a:picLocks noGrp="1" noChangeAspect="1"/>
          </p:cNvPicPr>
          <p:nvPr>
            <p:ph type="pic" idx="1"/>
          </p:nvPr>
        </p:nvPicPr>
        <p:blipFill>
          <a:blip r:embed="rId3" cstate="print"/>
          <a:srcRect t="3611" b="3611"/>
          <a:stretch>
            <a:fillRect/>
          </a:stretch>
        </p:blipFill>
        <p:spPr>
          <a:xfrm>
            <a:off x="251520" y="260648"/>
            <a:ext cx="8448938" cy="6336704"/>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
        <p:nvSpPr>
          <p:cNvPr id="4" name="Text Placeholder 3"/>
          <p:cNvSpPr>
            <a:spLocks noGrp="1"/>
          </p:cNvSpPr>
          <p:nvPr>
            <p:ph type="body" sz="half" idx="2"/>
          </p:nvPr>
        </p:nvSpPr>
        <p:spPr/>
        <p:txBody>
          <a:bodyPr>
            <a:noAutofit/>
          </a:bodyPr>
          <a:lstStyle/>
          <a:p>
            <a:pPr algn="ctr"/>
            <a:r>
              <a:rPr lang="en-US" sz="4800" b="1" dirty="0" smtClean="0">
                <a:solidFill>
                  <a:schemeClr val="bg1"/>
                </a:solidFill>
              </a:rPr>
              <a:t>Atlas</a:t>
            </a:r>
            <a:endParaRPr lang="en-GB" sz="4800" b="1" dirty="0">
              <a:solidFill>
                <a:schemeClr val="bg1"/>
              </a:solidFill>
            </a:endParaRPr>
          </a:p>
        </p:txBody>
      </p:sp>
      <p:sp>
        <p:nvSpPr>
          <p:cNvPr id="2" name="Title 1"/>
          <p:cNvSpPr>
            <a:spLocks noGrp="1"/>
          </p:cNvSpPr>
          <p:nvPr>
            <p:ph type="title"/>
          </p:nvPr>
        </p:nvSpPr>
        <p:spPr>
          <a:xfrm>
            <a:off x="3491880" y="6291262"/>
            <a:ext cx="5486400" cy="566738"/>
          </a:xfrm>
        </p:spPr>
        <p:txBody>
          <a:bodyPr>
            <a:noAutofit/>
          </a:bodyPr>
          <a:lstStyle/>
          <a:p>
            <a:r>
              <a:rPr lang="en-US" sz="4800" dirty="0" smtClean="0"/>
              <a:t>Atlas</a:t>
            </a:r>
            <a:endParaRPr lang="en-GB" sz="48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Prometheus.jpg"/>
          <p:cNvPicPr>
            <a:picLocks noGrp="1" noChangeAspect="1"/>
          </p:cNvPicPr>
          <p:nvPr>
            <p:ph type="pic" idx="1"/>
          </p:nvPr>
        </p:nvPicPr>
        <p:blipFill>
          <a:blip r:embed="rId3" cstate="print"/>
          <a:srcRect t="12500" b="12500"/>
          <a:stretch>
            <a:fillRect/>
          </a:stretch>
        </p:blipFill>
        <p:spPr>
          <a:xfrm>
            <a:off x="-108520" y="-387424"/>
            <a:ext cx="9131224" cy="6848418"/>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
        <p:nvSpPr>
          <p:cNvPr id="2" name="Title 1"/>
          <p:cNvSpPr>
            <a:spLocks noGrp="1"/>
          </p:cNvSpPr>
          <p:nvPr>
            <p:ph type="title"/>
          </p:nvPr>
        </p:nvSpPr>
        <p:spPr>
          <a:xfrm>
            <a:off x="1979712" y="6071790"/>
            <a:ext cx="5486400" cy="786210"/>
          </a:xfrm>
        </p:spPr>
        <p:txBody>
          <a:bodyPr>
            <a:noAutofit/>
          </a:bodyPr>
          <a:lstStyle/>
          <a:p>
            <a:pPr algn="ctr"/>
            <a:r>
              <a:rPr lang="en-US" sz="5400" dirty="0" smtClean="0"/>
              <a:t>Prometheus</a:t>
            </a:r>
            <a:endParaRPr lang="en-GB" sz="5400" dirty="0"/>
          </a:p>
        </p:txBody>
      </p:sp>
      <p:sp>
        <p:nvSpPr>
          <p:cNvPr id="4" name="Text Placeholder 3"/>
          <p:cNvSpPr>
            <a:spLocks noGrp="1"/>
          </p:cNvSpPr>
          <p:nvPr>
            <p:ph type="body" sz="half" idx="2"/>
          </p:nvPr>
        </p:nvSpPr>
        <p:spPr/>
        <p:txBody>
          <a:bodyPr>
            <a:noAutofit/>
          </a:bodyPr>
          <a:lstStyle/>
          <a:p>
            <a:pPr algn="ctr"/>
            <a:r>
              <a:rPr lang="en-US" sz="4800" b="1" dirty="0" smtClean="0">
                <a:solidFill>
                  <a:schemeClr val="bg1"/>
                </a:solidFill>
              </a:rPr>
              <a:t>Prometheus</a:t>
            </a:r>
            <a:endParaRPr lang="en-GB" sz="4800" b="1" dirty="0">
              <a:solidFill>
                <a:schemeClr val="bg1"/>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5" name="Picture Placeholder 4" descr="Mimas Death Star.jpg"/>
          <p:cNvPicPr>
            <a:picLocks noGrp="1" noChangeAspect="1"/>
          </p:cNvPicPr>
          <p:nvPr>
            <p:ph type="pic" idx="1"/>
          </p:nvPr>
        </p:nvPicPr>
        <p:blipFill>
          <a:blip r:embed="rId2" cstate="print"/>
          <a:srcRect l="8323" r="8323"/>
          <a:stretch>
            <a:fillRect/>
          </a:stretch>
        </p:blipFill>
        <p:spPr>
          <a:xfrm>
            <a:off x="755576" y="548680"/>
            <a:ext cx="7152793" cy="5364595"/>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
        <p:nvSpPr>
          <p:cNvPr id="4" name="Text Placeholder 3"/>
          <p:cNvSpPr>
            <a:spLocks noGrp="1"/>
          </p:cNvSpPr>
          <p:nvPr>
            <p:ph type="body" sz="half" idx="2"/>
          </p:nvPr>
        </p:nvSpPr>
        <p:spPr>
          <a:xfrm>
            <a:off x="647056" y="6065912"/>
            <a:ext cx="8496944" cy="792088"/>
          </a:xfrm>
        </p:spPr>
        <p:txBody>
          <a:bodyPr>
            <a:noAutofit/>
          </a:bodyPr>
          <a:lstStyle/>
          <a:p>
            <a:pPr algn="ctr"/>
            <a:r>
              <a:rPr lang="en-US" sz="4800" b="1" dirty="0" err="1" smtClean="0"/>
              <a:t>Mimas</a:t>
            </a:r>
            <a:r>
              <a:rPr lang="en-US" sz="4800" b="1" dirty="0" smtClean="0"/>
              <a:t> - The Death Star</a:t>
            </a:r>
            <a:endParaRPr lang="en-GB" sz="4800" b="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5696" y="6291262"/>
            <a:ext cx="5486400" cy="566738"/>
          </a:xfrm>
        </p:spPr>
        <p:txBody>
          <a:bodyPr>
            <a:normAutofit fontScale="90000"/>
          </a:bodyPr>
          <a:lstStyle/>
          <a:p>
            <a:r>
              <a:rPr lang="en-GB" dirty="0" smtClean="0"/>
              <a:t>Comparison of Moons of the Solar System and Earth</a:t>
            </a:r>
            <a:endParaRPr lang="en-GB" dirty="0"/>
          </a:p>
        </p:txBody>
      </p:sp>
      <p:sp>
        <p:nvSpPr>
          <p:cNvPr id="4" name="Text Placeholder 3"/>
          <p:cNvSpPr>
            <a:spLocks noGrp="1"/>
          </p:cNvSpPr>
          <p:nvPr>
            <p:ph type="body" sz="half" idx="2"/>
          </p:nvPr>
        </p:nvSpPr>
        <p:spPr>
          <a:xfrm flipV="1">
            <a:off x="2411760" y="6172200"/>
            <a:ext cx="4866928" cy="137120"/>
          </a:xfrm>
        </p:spPr>
        <p:txBody>
          <a:bodyPr>
            <a:normAutofit fontScale="25000" lnSpcReduction="20000"/>
          </a:bodyPr>
          <a:lstStyle/>
          <a:p>
            <a:endParaRPr lang="en-GB" dirty="0"/>
          </a:p>
        </p:txBody>
      </p:sp>
      <p:pic>
        <p:nvPicPr>
          <p:cNvPr id="7" name="Picture Placeholder 6" descr="Earth and Moons.jpg"/>
          <p:cNvPicPr>
            <a:picLocks noGrp="1" noChangeAspect="1"/>
          </p:cNvPicPr>
          <p:nvPr>
            <p:ph type="pic" idx="1"/>
          </p:nvPr>
        </p:nvPicPr>
        <p:blipFill>
          <a:blip r:embed="rId2" cstate="print"/>
          <a:srcRect t="3125" b="3125"/>
          <a:stretch>
            <a:fillRect/>
          </a:stretch>
        </p:blipFill>
        <p:spPr>
          <a:xfrm>
            <a:off x="827584" y="692696"/>
            <a:ext cx="7488832" cy="5616624"/>
          </a:xfr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pic>
        <p:nvPicPr>
          <p:cNvPr id="5" name="Picture Placeholder 4" descr="Tethys.jpg"/>
          <p:cNvPicPr>
            <a:picLocks noGrp="1" noChangeAspect="1"/>
          </p:cNvPicPr>
          <p:nvPr>
            <p:ph type="pic" idx="1"/>
          </p:nvPr>
        </p:nvPicPr>
        <p:blipFill>
          <a:blip r:embed="rId2" cstate="print"/>
          <a:srcRect t="12091" b="12091"/>
          <a:stretch>
            <a:fillRect/>
          </a:stretch>
        </p:blipFill>
        <p:spPr>
          <a:xfrm>
            <a:off x="827584" y="404664"/>
            <a:ext cx="7192961" cy="5394721"/>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
        <p:nvSpPr>
          <p:cNvPr id="4" name="Text Placeholder 3"/>
          <p:cNvSpPr>
            <a:spLocks noGrp="1"/>
          </p:cNvSpPr>
          <p:nvPr>
            <p:ph type="body" sz="half" idx="2"/>
          </p:nvPr>
        </p:nvSpPr>
        <p:spPr>
          <a:xfrm>
            <a:off x="1907704" y="6053138"/>
            <a:ext cx="5486400" cy="804862"/>
          </a:xfrm>
        </p:spPr>
        <p:txBody>
          <a:bodyPr>
            <a:noAutofit/>
          </a:bodyPr>
          <a:lstStyle/>
          <a:p>
            <a:pPr algn="ctr"/>
            <a:r>
              <a:rPr lang="en-US" sz="4800" b="1" dirty="0" smtClean="0"/>
              <a:t>Tethys</a:t>
            </a:r>
            <a:endParaRPr lang="en-GB" sz="4800" b="1"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5" name="Picture Placeholder 4" descr="Titan.jpg"/>
          <p:cNvPicPr>
            <a:picLocks noGrp="1" noChangeAspect="1"/>
          </p:cNvPicPr>
          <p:nvPr>
            <p:ph type="pic" idx="1"/>
          </p:nvPr>
        </p:nvPicPr>
        <p:blipFill>
          <a:blip r:embed="rId3" cstate="print"/>
          <a:srcRect t="12500" b="12500"/>
          <a:stretch>
            <a:fillRect/>
          </a:stretch>
        </p:blipFill>
        <p:spPr>
          <a:xfrm>
            <a:off x="251520" y="260648"/>
            <a:ext cx="8579163" cy="6434372"/>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
        <p:nvSpPr>
          <p:cNvPr id="4" name="Text Placeholder 3"/>
          <p:cNvSpPr>
            <a:spLocks noGrp="1"/>
          </p:cNvSpPr>
          <p:nvPr>
            <p:ph type="body" sz="half" idx="2"/>
          </p:nvPr>
        </p:nvSpPr>
        <p:spPr/>
        <p:txBody>
          <a:bodyPr>
            <a:noAutofit/>
          </a:bodyPr>
          <a:lstStyle/>
          <a:p>
            <a:pPr algn="ctr"/>
            <a:r>
              <a:rPr lang="en-US" sz="5400" b="1" dirty="0" smtClean="0"/>
              <a:t>Titan</a:t>
            </a:r>
            <a:endParaRPr lang="en-GB" sz="5400" b="1"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5" name="Picture Placeholder 4" descr="Titan 1047_2422_1.jpg"/>
          <p:cNvPicPr>
            <a:picLocks noGrp="1" noChangeAspect="1"/>
          </p:cNvPicPr>
          <p:nvPr>
            <p:ph type="pic" idx="1"/>
          </p:nvPr>
        </p:nvPicPr>
        <p:blipFill>
          <a:blip r:embed="rId2" cstate="print"/>
          <a:srcRect t="12902" b="12902"/>
          <a:stretch>
            <a:fillRect/>
          </a:stretch>
        </p:blipFill>
        <p:spPr>
          <a:xfrm>
            <a:off x="395536" y="188640"/>
            <a:ext cx="8561113" cy="6420835"/>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
        <p:nvSpPr>
          <p:cNvPr id="4" name="Text Placeholder 3"/>
          <p:cNvSpPr>
            <a:spLocks noGrp="1"/>
          </p:cNvSpPr>
          <p:nvPr>
            <p:ph type="body" sz="half" idx="2"/>
          </p:nvPr>
        </p:nvSpPr>
        <p:spPr>
          <a:xfrm>
            <a:off x="1792288" y="5367338"/>
            <a:ext cx="7244208" cy="1302022"/>
          </a:xfrm>
        </p:spPr>
        <p:txBody>
          <a:bodyPr/>
          <a:lstStyle/>
          <a:p>
            <a:endParaRPr lang="en-GB"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4" name="Text Placeholder 3"/>
          <p:cNvSpPr>
            <a:spLocks noGrp="1"/>
          </p:cNvSpPr>
          <p:nvPr>
            <p:ph type="body" sz="half" idx="2"/>
          </p:nvPr>
        </p:nvSpPr>
        <p:spPr/>
        <p:txBody>
          <a:bodyPr/>
          <a:lstStyle/>
          <a:p>
            <a:endParaRPr lang="en-GB"/>
          </a:p>
        </p:txBody>
      </p:sp>
      <p:pic>
        <p:nvPicPr>
          <p:cNvPr id="17" name="Picture Placeholder 16" descr="Titan Habitable.jpg"/>
          <p:cNvPicPr>
            <a:picLocks noGrp="1" noChangeAspect="1"/>
          </p:cNvPicPr>
          <p:nvPr>
            <p:ph type="pic" idx="1"/>
          </p:nvPr>
        </p:nvPicPr>
        <p:blipFill>
          <a:blip r:embed="rId2" cstate="print"/>
          <a:srcRect l="10606" r="10606"/>
          <a:stretch>
            <a:fillRect/>
          </a:stretch>
        </p:blipFill>
        <p:spPr>
          <a:xfrm>
            <a:off x="0" y="0"/>
            <a:ext cx="9323512" cy="6992634"/>
          </a:xfr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5" name="Picture Placeholder 4" descr="Titan's Many Layers 669_1307_1.jpg"/>
          <p:cNvPicPr>
            <a:picLocks noGrp="1" noChangeAspect="1"/>
          </p:cNvPicPr>
          <p:nvPr>
            <p:ph type="pic" idx="1"/>
          </p:nvPr>
        </p:nvPicPr>
        <p:blipFill>
          <a:blip r:embed="rId3" cstate="print"/>
          <a:srcRect t="12500" b="12500"/>
          <a:stretch>
            <a:fillRect/>
          </a:stretch>
        </p:blipFill>
        <p:spPr>
          <a:xfrm>
            <a:off x="107504" y="296652"/>
            <a:ext cx="8748464" cy="6561348"/>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
        <p:nvSpPr>
          <p:cNvPr id="4" name="Text Placeholder 3"/>
          <p:cNvSpPr>
            <a:spLocks noGrp="1"/>
          </p:cNvSpPr>
          <p:nvPr>
            <p:ph type="body" sz="half" idx="2"/>
          </p:nvPr>
        </p:nvSpPr>
        <p:spPr>
          <a:xfrm>
            <a:off x="755576" y="5367338"/>
            <a:ext cx="7416824" cy="804862"/>
          </a:xfrm>
        </p:spPr>
        <p:txBody>
          <a:bodyPr>
            <a:noAutofit/>
          </a:bodyPr>
          <a:lstStyle/>
          <a:p>
            <a:pPr algn="ctr"/>
            <a:r>
              <a:rPr lang="en-US" sz="6000" dirty="0" smtClean="0">
                <a:solidFill>
                  <a:schemeClr val="bg1"/>
                </a:solidFill>
              </a:rPr>
              <a:t>Titan’s many layers</a:t>
            </a:r>
            <a:endParaRPr lang="en-GB" sz="6000" dirty="0">
              <a:solidFill>
                <a:schemeClr val="bg1"/>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4" name="Text Placeholder 3"/>
          <p:cNvSpPr>
            <a:spLocks noGrp="1"/>
          </p:cNvSpPr>
          <p:nvPr>
            <p:ph type="body" sz="half" idx="2"/>
          </p:nvPr>
        </p:nvSpPr>
        <p:spPr/>
        <p:txBody>
          <a:bodyPr/>
          <a:lstStyle/>
          <a:p>
            <a:endParaRPr lang="en-GB"/>
          </a:p>
        </p:txBody>
      </p:sp>
      <p:pic>
        <p:nvPicPr>
          <p:cNvPr id="7" name="Picture Placeholder 6" descr="Saturn Moons.jpg"/>
          <p:cNvPicPr>
            <a:picLocks noGrp="1" noChangeAspect="1"/>
          </p:cNvPicPr>
          <p:nvPr>
            <p:ph type="pic" idx="1"/>
          </p:nvPr>
        </p:nvPicPr>
        <p:blipFill>
          <a:blip r:embed="rId2" cstate="print"/>
          <a:srcRect t="4751" b="4751"/>
          <a:stretch>
            <a:fillRect/>
          </a:stretch>
        </p:blipFill>
        <p:spPr>
          <a:xfrm>
            <a:off x="0" y="131131"/>
            <a:ext cx="8969159" cy="6726869"/>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7" name="Picture Placeholder 6" descr="Hyperion.jpg"/>
          <p:cNvPicPr>
            <a:picLocks noGrp="1" noChangeAspect="1"/>
          </p:cNvPicPr>
          <p:nvPr>
            <p:ph type="pic" idx="1"/>
          </p:nvPr>
        </p:nvPicPr>
        <p:blipFill>
          <a:blip r:embed="rId3" cstate="print"/>
          <a:srcRect l="4926" r="4926"/>
          <a:stretch>
            <a:fillRect/>
          </a:stretch>
        </p:blipFill>
        <p:spPr>
          <a:xfrm>
            <a:off x="611560" y="0"/>
            <a:ext cx="7956376" cy="5967282"/>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
        <p:nvSpPr>
          <p:cNvPr id="4" name="Text Placeholder 3"/>
          <p:cNvSpPr>
            <a:spLocks noGrp="1"/>
          </p:cNvSpPr>
          <p:nvPr>
            <p:ph type="body" sz="half" idx="2"/>
          </p:nvPr>
        </p:nvSpPr>
        <p:spPr>
          <a:xfrm>
            <a:off x="3657600" y="5661248"/>
            <a:ext cx="5486400" cy="660846"/>
          </a:xfrm>
        </p:spPr>
        <p:txBody>
          <a:bodyPr>
            <a:noAutofit/>
          </a:bodyPr>
          <a:lstStyle/>
          <a:p>
            <a:pPr algn="ctr"/>
            <a:r>
              <a:rPr lang="en-US" sz="6000" b="1" dirty="0" smtClean="0"/>
              <a:t>Hyperion</a:t>
            </a:r>
            <a:endParaRPr lang="en-GB" sz="6000" b="1"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Iapetus.jpg"/>
          <p:cNvPicPr>
            <a:picLocks noGrp="1" noChangeAspect="1"/>
          </p:cNvPicPr>
          <p:nvPr>
            <p:ph type="pic" idx="1"/>
          </p:nvPr>
        </p:nvPicPr>
        <p:blipFill>
          <a:blip r:embed="rId3" cstate="print"/>
          <a:srcRect l="4926" r="4926"/>
          <a:stretch>
            <a:fillRect/>
          </a:stretch>
        </p:blipFill>
        <p:spPr>
          <a:xfrm>
            <a:off x="395536" y="332656"/>
            <a:ext cx="7517505" cy="5638129"/>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
        <p:nvSpPr>
          <p:cNvPr id="2" name="Title 1"/>
          <p:cNvSpPr>
            <a:spLocks noGrp="1"/>
          </p:cNvSpPr>
          <p:nvPr>
            <p:ph type="title"/>
          </p:nvPr>
        </p:nvSpPr>
        <p:spPr/>
        <p:txBody>
          <a:bodyPr/>
          <a:lstStyle/>
          <a:p>
            <a:endParaRPr lang="en-GB" dirty="0"/>
          </a:p>
        </p:txBody>
      </p:sp>
      <p:sp>
        <p:nvSpPr>
          <p:cNvPr id="4" name="Text Placeholder 3"/>
          <p:cNvSpPr>
            <a:spLocks noGrp="1"/>
          </p:cNvSpPr>
          <p:nvPr>
            <p:ph type="body" sz="half" idx="2"/>
          </p:nvPr>
        </p:nvSpPr>
        <p:spPr>
          <a:xfrm>
            <a:off x="-108520" y="5661248"/>
            <a:ext cx="5486400" cy="804862"/>
          </a:xfrm>
        </p:spPr>
        <p:txBody>
          <a:bodyPr>
            <a:noAutofit/>
          </a:bodyPr>
          <a:lstStyle/>
          <a:p>
            <a:pPr algn="ctr"/>
            <a:r>
              <a:rPr lang="en-US" sz="6000" b="1" dirty="0" err="1" smtClean="0"/>
              <a:t>Iapetus</a:t>
            </a:r>
            <a:endParaRPr lang="en-GB" sz="6000" b="1"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Picture Placeholder 2"/>
          <p:cNvSpPr>
            <a:spLocks noGrp="1"/>
          </p:cNvSpPr>
          <p:nvPr>
            <p:ph type="pic" idx="1"/>
          </p:nvPr>
        </p:nvSpPr>
        <p:spPr/>
      </p:sp>
      <p:sp>
        <p:nvSpPr>
          <p:cNvPr id="4" name="Text Placeholder 3"/>
          <p:cNvSpPr>
            <a:spLocks noGrp="1"/>
          </p:cNvSpPr>
          <p:nvPr>
            <p:ph type="body" sz="half" idx="2"/>
          </p:nvPr>
        </p:nvSpPr>
        <p:spPr>
          <a:xfrm>
            <a:off x="611560" y="260648"/>
            <a:ext cx="7560840" cy="5911552"/>
          </a:xfrm>
        </p:spPr>
        <p:txBody>
          <a:bodyPr>
            <a:noAutofit/>
          </a:bodyPr>
          <a:lstStyle/>
          <a:p>
            <a:pPr algn="ctr"/>
            <a:r>
              <a:rPr lang="en-GB" sz="4000" b="1" dirty="0" smtClean="0"/>
              <a:t>These two montages </a:t>
            </a:r>
          </a:p>
          <a:p>
            <a:pPr algn="ctr"/>
            <a:r>
              <a:rPr lang="en-GB" sz="4000" b="1" dirty="0" smtClean="0"/>
              <a:t>of images of Phoebe </a:t>
            </a:r>
          </a:p>
          <a:p>
            <a:pPr algn="ctr"/>
            <a:r>
              <a:rPr lang="en-GB" sz="4000" b="1" dirty="0" smtClean="0"/>
              <a:t>taken by Cassini in </a:t>
            </a:r>
          </a:p>
          <a:p>
            <a:pPr algn="ctr"/>
            <a:r>
              <a:rPr lang="en-GB" sz="4000" b="1" dirty="0" smtClean="0"/>
              <a:t>June 2004 show the names </a:t>
            </a:r>
          </a:p>
          <a:p>
            <a:pPr algn="ctr"/>
            <a:r>
              <a:rPr lang="en-GB" sz="4000" b="1" dirty="0" smtClean="0"/>
              <a:t>provisionally assigned to</a:t>
            </a:r>
          </a:p>
          <a:p>
            <a:pPr algn="ctr"/>
            <a:r>
              <a:rPr lang="en-GB" sz="4000" b="1" dirty="0" smtClean="0"/>
              <a:t> twenty-four craters on this </a:t>
            </a:r>
          </a:p>
          <a:p>
            <a:pPr algn="ctr"/>
            <a:r>
              <a:rPr lang="en-GB" sz="4000" b="1" dirty="0" err="1" smtClean="0"/>
              <a:t>Saturnian</a:t>
            </a:r>
            <a:r>
              <a:rPr lang="en-GB" sz="4000" b="1" dirty="0" smtClean="0"/>
              <a:t> satellite by the </a:t>
            </a:r>
          </a:p>
          <a:p>
            <a:pPr algn="ctr"/>
            <a:r>
              <a:rPr lang="en-GB" sz="4000" b="1" dirty="0" smtClean="0"/>
              <a:t>International Astronomical Union.</a:t>
            </a:r>
            <a:endParaRPr lang="en-GB" sz="4000" b="1"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3688" y="3429000"/>
            <a:ext cx="5486400" cy="566738"/>
          </a:xfrm>
        </p:spPr>
        <p:txBody>
          <a:bodyPr/>
          <a:lstStyle/>
          <a:p>
            <a:r>
              <a:rPr lang="en-US" dirty="0" smtClean="0">
                <a:solidFill>
                  <a:schemeClr val="bg1"/>
                </a:solidFill>
              </a:rPr>
              <a:t>Phoebe</a:t>
            </a:r>
            <a:endParaRPr lang="en-GB" dirty="0">
              <a:solidFill>
                <a:schemeClr val="bg1"/>
              </a:solidFill>
            </a:endParaRPr>
          </a:p>
        </p:txBody>
      </p:sp>
      <p:pic>
        <p:nvPicPr>
          <p:cNvPr id="7" name="Picture Placeholder 6" descr="Phoebian Explorers 435_608_1.jpg"/>
          <p:cNvPicPr>
            <a:picLocks noGrp="1" noChangeAspect="1"/>
          </p:cNvPicPr>
          <p:nvPr>
            <p:ph type="pic" idx="1"/>
          </p:nvPr>
        </p:nvPicPr>
        <p:blipFill>
          <a:blip r:embed="rId2" cstate="print"/>
          <a:srcRect t="1923" b="1923"/>
          <a:stretch>
            <a:fillRect/>
          </a:stretch>
        </p:blipFill>
        <p:spPr>
          <a:xfrm>
            <a:off x="0" y="0"/>
            <a:ext cx="8736970" cy="6552728"/>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
        <p:nvSpPr>
          <p:cNvPr id="8" name="TextBox 7"/>
          <p:cNvSpPr txBox="1"/>
          <p:nvPr/>
        </p:nvSpPr>
        <p:spPr>
          <a:xfrm>
            <a:off x="4067944" y="5301208"/>
            <a:ext cx="2610010" cy="1015663"/>
          </a:xfrm>
          <a:prstGeom prst="rect">
            <a:avLst/>
          </a:prstGeom>
          <a:noFill/>
        </p:spPr>
        <p:txBody>
          <a:bodyPr wrap="square" rtlCol="0">
            <a:spAutoFit/>
          </a:bodyPr>
          <a:lstStyle/>
          <a:p>
            <a:r>
              <a:rPr lang="en-US" sz="6000" b="1" dirty="0" smtClean="0">
                <a:solidFill>
                  <a:schemeClr val="bg1"/>
                </a:solidFill>
              </a:rPr>
              <a:t>Phoebe</a:t>
            </a:r>
            <a:endParaRPr lang="en-GB" sz="6000" b="1" dirty="0">
              <a:solidFill>
                <a:schemeClr val="bg1"/>
              </a:solidFill>
            </a:endParaRPr>
          </a:p>
        </p:txBody>
      </p:sp>
      <p:sp>
        <p:nvSpPr>
          <p:cNvPr id="4" name="Text Placeholder 3"/>
          <p:cNvSpPr>
            <a:spLocks noGrp="1"/>
          </p:cNvSpPr>
          <p:nvPr>
            <p:ph type="body" sz="half" idx="2"/>
          </p:nvPr>
        </p:nvSpPr>
        <p:spPr>
          <a:xfrm>
            <a:off x="2915816" y="6053138"/>
            <a:ext cx="5486400" cy="804862"/>
          </a:xfrm>
        </p:spPr>
        <p:txBody>
          <a:bodyPr>
            <a:noAutofit/>
          </a:bodyPr>
          <a:lstStyle/>
          <a:p>
            <a:r>
              <a:rPr lang="en-US" sz="4800" b="1" dirty="0" smtClean="0"/>
              <a:t>Phoebe</a:t>
            </a:r>
            <a:endParaRPr lang="en-GB" sz="4800"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4" name="Text Placeholder 3"/>
          <p:cNvSpPr>
            <a:spLocks noGrp="1"/>
          </p:cNvSpPr>
          <p:nvPr>
            <p:ph type="body" sz="half" idx="2"/>
          </p:nvPr>
        </p:nvSpPr>
        <p:spPr/>
        <p:txBody>
          <a:bodyPr/>
          <a:lstStyle/>
          <a:p>
            <a:endParaRPr lang="en-GB" dirty="0"/>
          </a:p>
        </p:txBody>
      </p:sp>
      <p:pic>
        <p:nvPicPr>
          <p:cNvPr id="7" name="Picture Placeholder 6" descr="Saturn Moons.jpg"/>
          <p:cNvPicPr>
            <a:picLocks noGrp="1" noChangeAspect="1"/>
          </p:cNvPicPr>
          <p:nvPr>
            <p:ph type="pic" idx="1"/>
          </p:nvPr>
        </p:nvPicPr>
        <p:blipFill>
          <a:blip r:embed="rId2" cstate="print"/>
          <a:srcRect l="889" r="889"/>
          <a:stretch>
            <a:fillRect/>
          </a:stretch>
        </p:blipFill>
        <p:spPr>
          <a:xfrm>
            <a:off x="269910" y="170640"/>
            <a:ext cx="8694577" cy="6520932"/>
          </a:xfrm>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2288" y="2060848"/>
            <a:ext cx="5486400" cy="2088232"/>
          </a:xfrm>
        </p:spPr>
        <p:txBody>
          <a:bodyPr>
            <a:noAutofit/>
          </a:bodyPr>
          <a:lstStyle/>
          <a:p>
            <a:pPr algn="ctr"/>
            <a:r>
              <a:rPr lang="en-US" sz="9600" dirty="0" smtClean="0"/>
              <a:t>The Grand Finale</a:t>
            </a:r>
            <a:endParaRPr lang="en-GB" sz="9600" dirty="0"/>
          </a:p>
        </p:txBody>
      </p:sp>
      <p:sp>
        <p:nvSpPr>
          <p:cNvPr id="3" name="Picture Placeholder 2"/>
          <p:cNvSpPr>
            <a:spLocks noGrp="1"/>
          </p:cNvSpPr>
          <p:nvPr>
            <p:ph type="pic" idx="1"/>
          </p:nvPr>
        </p:nvSpPr>
        <p:spPr/>
      </p:sp>
      <p:sp>
        <p:nvSpPr>
          <p:cNvPr id="4" name="Text Placeholder 3"/>
          <p:cNvSpPr>
            <a:spLocks noGrp="1"/>
          </p:cNvSpPr>
          <p:nvPr>
            <p:ph type="body" sz="half" idx="2"/>
          </p:nvPr>
        </p:nvSpPr>
        <p:spPr/>
        <p:txBody>
          <a:bodyPr/>
          <a:lstStyle/>
          <a:p>
            <a:endParaRPr lang="en-GB"/>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96752"/>
            <a:ext cx="8424936" cy="4968552"/>
          </a:xfrm>
        </p:spPr>
        <p:txBody>
          <a:bodyPr>
            <a:noAutofit/>
          </a:bodyPr>
          <a:lstStyle/>
          <a:p>
            <a:pPr algn="ctr"/>
            <a:r>
              <a:rPr lang="en-GB" sz="4000" dirty="0" smtClean="0"/>
              <a:t>The spacecraft will make 22 orbits around Saturn that carry the spacecraft over the planet's north before diving between Saturn and its rings. At the conclusion of this final set of daring orbits, the spacecraft will plunge into Saturn's atmosphere, ending its mission </a:t>
            </a:r>
            <a:br>
              <a:rPr lang="en-GB" sz="4000" dirty="0" smtClean="0"/>
            </a:br>
            <a:r>
              <a:rPr lang="en-GB" sz="4000" dirty="0" smtClean="0"/>
              <a:t>on Sept. 15, 2017.</a:t>
            </a:r>
            <a:endParaRPr lang="en-GB" sz="40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5" name="Picture Placeholder 4" descr="Cassini diving.jpg"/>
          <p:cNvPicPr>
            <a:picLocks noGrp="1" noChangeAspect="1"/>
          </p:cNvPicPr>
          <p:nvPr>
            <p:ph type="pic" idx="1"/>
          </p:nvPr>
        </p:nvPicPr>
        <p:blipFill>
          <a:blip r:embed="rId2" cstate="print"/>
          <a:srcRect l="12500" r="12500"/>
          <a:stretch>
            <a:fillRect/>
          </a:stretch>
        </p:blipFill>
        <p:spPr>
          <a:xfrm>
            <a:off x="395536" y="188640"/>
            <a:ext cx="8417097" cy="6312823"/>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
        <p:nvSpPr>
          <p:cNvPr id="4" name="Text Placeholder 3"/>
          <p:cNvSpPr>
            <a:spLocks noGrp="1"/>
          </p:cNvSpPr>
          <p:nvPr>
            <p:ph type="body" sz="half" idx="2"/>
          </p:nvPr>
        </p:nvSpPr>
        <p:spPr/>
        <p:txBody>
          <a:bodyPr/>
          <a:lstStyle/>
          <a:p>
            <a:endParaRPr lang="en-GB"/>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5" name="Picture Placeholder 4" descr="Cassini diving2.jpg"/>
          <p:cNvPicPr>
            <a:picLocks noGrp="1" noChangeAspect="1"/>
          </p:cNvPicPr>
          <p:nvPr>
            <p:ph type="pic" idx="1"/>
          </p:nvPr>
        </p:nvPicPr>
        <p:blipFill>
          <a:blip r:embed="rId2" cstate="print"/>
          <a:srcRect l="21867" r="21867"/>
          <a:stretch>
            <a:fillRect/>
          </a:stretch>
        </p:blipFill>
        <p:spPr>
          <a:xfrm>
            <a:off x="179512" y="80629"/>
            <a:ext cx="8784976" cy="6588732"/>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
        <p:nvSpPr>
          <p:cNvPr id="4" name="Text Placeholder 3"/>
          <p:cNvSpPr>
            <a:spLocks noGrp="1"/>
          </p:cNvSpPr>
          <p:nvPr>
            <p:ph type="body" sz="half" idx="2"/>
          </p:nvPr>
        </p:nvSpPr>
        <p:spPr/>
        <p:txBody>
          <a:bodyPr/>
          <a:lstStyle/>
          <a:p>
            <a:endParaRPr lang="en-GB"/>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5" name="Picture Placeholder 4" descr="Cassini diving3.jpg"/>
          <p:cNvPicPr>
            <a:picLocks noGrp="1" noChangeAspect="1"/>
          </p:cNvPicPr>
          <p:nvPr>
            <p:ph type="pic" idx="1"/>
          </p:nvPr>
        </p:nvPicPr>
        <p:blipFill>
          <a:blip r:embed="rId2" cstate="print"/>
          <a:srcRect l="21867" r="21867"/>
          <a:stretch>
            <a:fillRect/>
          </a:stretch>
        </p:blipFill>
        <p:spPr>
          <a:xfrm>
            <a:off x="395536" y="332656"/>
            <a:ext cx="8352928" cy="6264696"/>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
        <p:nvSpPr>
          <p:cNvPr id="4" name="Text Placeholder 3"/>
          <p:cNvSpPr>
            <a:spLocks noGrp="1"/>
          </p:cNvSpPr>
          <p:nvPr>
            <p:ph type="body" sz="half" idx="2"/>
          </p:nvPr>
        </p:nvSpPr>
        <p:spPr/>
        <p:txBody>
          <a:bodyPr/>
          <a:lstStyle/>
          <a:p>
            <a:endParaRPr lang="en-GB"/>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5" name="Picture Placeholder 4" descr="Solar System_20170516.jpg"/>
          <p:cNvPicPr>
            <a:picLocks noGrp="1" noChangeAspect="1"/>
          </p:cNvPicPr>
          <p:nvPr>
            <p:ph type="pic" idx="1"/>
          </p:nvPr>
        </p:nvPicPr>
        <p:blipFill>
          <a:blip r:embed="rId2" cstate="print"/>
          <a:srcRect l="7500" r="7500"/>
          <a:stretch>
            <a:fillRect/>
          </a:stretch>
        </p:blipFill>
        <p:spPr>
          <a:xfrm>
            <a:off x="179512" y="337067"/>
            <a:ext cx="8694577" cy="6520933"/>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
        <p:nvSpPr>
          <p:cNvPr id="4" name="Text Placeholder 3"/>
          <p:cNvSpPr>
            <a:spLocks noGrp="1"/>
          </p:cNvSpPr>
          <p:nvPr>
            <p:ph type="body" sz="half" idx="2"/>
          </p:nvPr>
        </p:nvSpPr>
        <p:spPr>
          <a:xfrm>
            <a:off x="683568" y="5367338"/>
            <a:ext cx="6984776" cy="804862"/>
          </a:xfrm>
        </p:spPr>
        <p:txBody>
          <a:bodyPr/>
          <a:lstStyle/>
          <a:p>
            <a:r>
              <a:rPr lang="en-US" dirty="0" smtClean="0">
                <a:solidFill>
                  <a:schemeClr val="bg1">
                    <a:lumMod val="85000"/>
                  </a:schemeClr>
                </a:solidFill>
              </a:rPr>
              <a:t>View from Cassini looking towards the Sun. Saturn is backlit. The Earth is one pixel</a:t>
            </a:r>
            <a:endParaRPr lang="en-GB" dirty="0">
              <a:solidFill>
                <a:schemeClr val="bg1">
                  <a:lumMod val="85000"/>
                </a:schemeClr>
              </a:solidFill>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27784" y="2636912"/>
            <a:ext cx="4650904" cy="936104"/>
          </a:xfrm>
        </p:spPr>
        <p:txBody>
          <a:bodyPr>
            <a:noAutofit/>
          </a:bodyPr>
          <a:lstStyle/>
          <a:p>
            <a:r>
              <a:rPr lang="en-US" sz="7200" dirty="0" smtClean="0"/>
              <a:t>The End</a:t>
            </a:r>
            <a:endParaRPr lang="en-GB" sz="7200" dirty="0"/>
          </a:p>
        </p:txBody>
      </p:sp>
      <p:sp>
        <p:nvSpPr>
          <p:cNvPr id="3" name="Picture Placeholder 2"/>
          <p:cNvSpPr>
            <a:spLocks noGrp="1"/>
          </p:cNvSpPr>
          <p:nvPr>
            <p:ph type="pic" idx="1"/>
          </p:nvPr>
        </p:nvSpPr>
        <p:spPr/>
      </p:sp>
      <p:sp>
        <p:nvSpPr>
          <p:cNvPr id="4" name="Text Placeholder 3"/>
          <p:cNvSpPr>
            <a:spLocks noGrp="1"/>
          </p:cNvSpPr>
          <p:nvPr>
            <p:ph type="body" sz="half" idx="2"/>
          </p:nvPr>
        </p:nvSpPr>
        <p:spPr/>
        <p:txBody>
          <a:bodyPr/>
          <a:lstStyle/>
          <a:p>
            <a:pPr algn="ctr"/>
            <a:r>
              <a:rPr lang="en-US" dirty="0" smtClean="0"/>
              <a:t>Peter Read</a:t>
            </a:r>
          </a:p>
          <a:p>
            <a:pPr algn="ctr"/>
            <a:r>
              <a:rPr lang="en-US" smtClean="0"/>
              <a:t>22/5/2017</a:t>
            </a:r>
            <a:endParaRPr lang="en-GB"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5" name="Picture Placeholder 4" descr="Frigid Ring world 293_390_1.jpg"/>
          <p:cNvPicPr>
            <a:picLocks noGrp="1" noChangeAspect="1"/>
          </p:cNvPicPr>
          <p:nvPr>
            <p:ph type="pic" idx="1"/>
          </p:nvPr>
        </p:nvPicPr>
        <p:blipFill>
          <a:blip r:embed="rId2" cstate="print"/>
          <a:srcRect l="8399" r="8399"/>
          <a:stretch>
            <a:fillRect/>
          </a:stretch>
        </p:blipFill>
        <p:spPr>
          <a:xfrm>
            <a:off x="299525" y="260648"/>
            <a:ext cx="8448939" cy="6336704"/>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
        <p:nvSpPr>
          <p:cNvPr id="4" name="Text Placeholder 3"/>
          <p:cNvSpPr>
            <a:spLocks noGrp="1"/>
          </p:cNvSpPr>
          <p:nvPr>
            <p:ph type="body" sz="half" idx="2"/>
          </p:nvPr>
        </p:nvSpPr>
        <p:spPr/>
        <p:txBody>
          <a:bodyPr/>
          <a:lstStyle/>
          <a:p>
            <a:endParaRPr lang="en-GB"/>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5" name="Picture Placeholder 4" descr="The Greatest Saturn Portrait...Yet483_1900_1.jpg"/>
          <p:cNvPicPr>
            <a:picLocks noGrp="1" noChangeAspect="1"/>
          </p:cNvPicPr>
          <p:nvPr>
            <p:ph type="pic" idx="1"/>
          </p:nvPr>
        </p:nvPicPr>
        <p:blipFill>
          <a:blip r:embed="rId2" cstate="print"/>
          <a:srcRect l="15917" r="15917"/>
          <a:stretch>
            <a:fillRect/>
          </a:stretch>
        </p:blipFill>
        <p:spPr>
          <a:xfrm>
            <a:off x="179512" y="0"/>
            <a:ext cx="8788631" cy="6591473"/>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
        <p:nvSpPr>
          <p:cNvPr id="4" name="Text Placeholder 3"/>
          <p:cNvSpPr>
            <a:spLocks noGrp="1"/>
          </p:cNvSpPr>
          <p:nvPr>
            <p:ph type="body" sz="half" idx="2"/>
          </p:nvPr>
        </p:nvSpPr>
        <p:spPr/>
        <p:txBody>
          <a:bodyPr/>
          <a:lstStyle/>
          <a:p>
            <a:endParaRPr lang="en-GB"/>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5" name="Picture Placeholder 4" descr="At the Center 8469_20256_1.jpg"/>
          <p:cNvPicPr>
            <a:picLocks noGrp="1" noChangeAspect="1"/>
          </p:cNvPicPr>
          <p:nvPr>
            <p:ph type="pic" idx="1"/>
          </p:nvPr>
        </p:nvPicPr>
        <p:blipFill>
          <a:blip r:embed="rId3" cstate="print"/>
          <a:srcRect t="12500" b="12500"/>
          <a:stretch>
            <a:fillRect/>
          </a:stretch>
        </p:blipFill>
        <p:spPr>
          <a:xfrm>
            <a:off x="319874" y="239906"/>
            <a:ext cx="8824126" cy="6618094"/>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
        <p:nvSpPr>
          <p:cNvPr id="4" name="Text Placeholder 3"/>
          <p:cNvSpPr>
            <a:spLocks noGrp="1"/>
          </p:cNvSpPr>
          <p:nvPr>
            <p:ph type="body" sz="half" idx="2"/>
          </p:nvPr>
        </p:nvSpPr>
        <p:spPr/>
        <p:txBody>
          <a:bodyPr/>
          <a:lstStyle/>
          <a:p>
            <a:endParaRPr lang="en-GB"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5" name="Picture Placeholder 4" descr="Aligned Moons 1116_2641_1.jpg"/>
          <p:cNvPicPr>
            <a:picLocks noGrp="1" noChangeAspect="1"/>
          </p:cNvPicPr>
          <p:nvPr>
            <p:ph type="pic" idx="1"/>
          </p:nvPr>
        </p:nvPicPr>
        <p:blipFill>
          <a:blip r:embed="rId3" cstate="print"/>
          <a:srcRect t="13259" b="13259"/>
          <a:stretch>
            <a:fillRect/>
          </a:stretch>
        </p:blipFill>
        <p:spPr>
          <a:xfrm>
            <a:off x="251520" y="0"/>
            <a:ext cx="8988491" cy="6741368"/>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
        <p:nvSpPr>
          <p:cNvPr id="4" name="Text Placeholder 3"/>
          <p:cNvSpPr>
            <a:spLocks noGrp="1"/>
          </p:cNvSpPr>
          <p:nvPr>
            <p:ph type="body" sz="half" idx="2"/>
          </p:nvPr>
        </p:nvSpPr>
        <p:spPr/>
        <p:txBody>
          <a:bodyPr/>
          <a:lstStyle/>
          <a:p>
            <a:endParaRPr lang="en-GB"/>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5" name="Picture Placeholder 4" descr="Earth Between the Rings of Saturn 8531_20360_1.jpg"/>
          <p:cNvPicPr>
            <a:picLocks noGrp="1" noChangeAspect="1"/>
          </p:cNvPicPr>
          <p:nvPr>
            <p:ph type="pic" idx="1"/>
          </p:nvPr>
        </p:nvPicPr>
        <p:blipFill>
          <a:blip r:embed="rId2" cstate="print"/>
          <a:srcRect t="12500" b="12500"/>
          <a:stretch>
            <a:fillRect/>
          </a:stretch>
        </p:blipFill>
        <p:spPr>
          <a:xfrm>
            <a:off x="539552" y="-243408"/>
            <a:ext cx="7740352" cy="5805264"/>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
        <p:nvSpPr>
          <p:cNvPr id="4" name="Text Placeholder 3"/>
          <p:cNvSpPr>
            <a:spLocks noGrp="1"/>
          </p:cNvSpPr>
          <p:nvPr>
            <p:ph type="body" sz="half" idx="2"/>
          </p:nvPr>
        </p:nvSpPr>
        <p:spPr>
          <a:xfrm>
            <a:off x="395536" y="6165304"/>
            <a:ext cx="8496944" cy="544214"/>
          </a:xfrm>
        </p:spPr>
        <p:txBody>
          <a:bodyPr/>
          <a:lstStyle/>
          <a:p>
            <a:r>
              <a:rPr lang="en-GB" dirty="0" smtClean="0"/>
              <a:t>This view from NASA's Cassini spacecraft shows planet Earth as a point of light between the icy rings of Saturn.</a:t>
            </a:r>
            <a:endParaRPr lang="en-GB"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347</TotalTime>
  <Words>2301</Words>
  <Application>Microsoft Office PowerPoint</Application>
  <PresentationFormat>On-screen Show (4:3)</PresentationFormat>
  <Paragraphs>142</Paragraphs>
  <Slides>46</Slides>
  <Notes>13</Notes>
  <HiddenSlides>0</HiddenSlides>
  <MMClips>0</MMClip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Office Theme</vt:lpstr>
      <vt:lpstr>Cassini Spacecraft 2004 to 2017</vt:lpstr>
      <vt:lpstr>Slide 2</vt:lpstr>
      <vt:lpstr>Comparison of Moons of the Solar System and Earth</vt:lpstr>
      <vt:lpstr>Slide 4</vt:lpstr>
      <vt:lpstr>Slide 5</vt:lpstr>
      <vt:lpstr>Slide 6</vt:lpstr>
      <vt:lpstr>Slide 7</vt:lpstr>
      <vt:lpstr>Slide 8</vt:lpstr>
      <vt:lpstr>Slide 9</vt:lpstr>
      <vt:lpstr>Slide 10</vt:lpstr>
      <vt:lpstr>Slide 11</vt:lpstr>
      <vt:lpstr>Slide 12</vt:lpstr>
      <vt:lpstr>Slide 13</vt:lpstr>
      <vt:lpstr>Slide 14</vt:lpstr>
      <vt:lpstr>Enceladus</vt:lpstr>
      <vt:lpstr>Slide 16</vt:lpstr>
      <vt:lpstr>Slide 17</vt:lpstr>
      <vt:lpstr>Slide 18</vt:lpstr>
      <vt:lpstr>Slide 19</vt:lpstr>
      <vt:lpstr>Slide 20</vt:lpstr>
      <vt:lpstr>Slide 21</vt:lpstr>
      <vt:lpstr>Slide 22</vt:lpstr>
      <vt:lpstr>Slide 23</vt:lpstr>
      <vt:lpstr>Slide 24</vt:lpstr>
      <vt:lpstr>Slide 25</vt:lpstr>
      <vt:lpstr>Pan</vt:lpstr>
      <vt:lpstr>Atlas</vt:lpstr>
      <vt:lpstr>Prometheus</vt:lpstr>
      <vt:lpstr>Slide 29</vt:lpstr>
      <vt:lpstr>Slide 30</vt:lpstr>
      <vt:lpstr>Slide 31</vt:lpstr>
      <vt:lpstr>Slide 32</vt:lpstr>
      <vt:lpstr>Slide 33</vt:lpstr>
      <vt:lpstr>Slide 34</vt:lpstr>
      <vt:lpstr>Slide 35</vt:lpstr>
      <vt:lpstr>Slide 36</vt:lpstr>
      <vt:lpstr>Slide 37</vt:lpstr>
      <vt:lpstr>Slide 38</vt:lpstr>
      <vt:lpstr>Phoebe</vt:lpstr>
      <vt:lpstr>The Grand Finale</vt:lpstr>
      <vt:lpstr>The spacecraft will make 22 orbits around Saturn that carry the spacecraft over the planet's north before diving between Saturn and its rings. At the conclusion of this final set of daring orbits, the spacecraft will plunge into Saturn's atmosphere, ending its mission  on Sept. 15, 2017.</vt:lpstr>
      <vt:lpstr>Slide 42</vt:lpstr>
      <vt:lpstr>Slide 43</vt:lpstr>
      <vt:lpstr>Slide 44</vt:lpstr>
      <vt:lpstr>Slide 45</vt:lpstr>
      <vt:lpstr>The End</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Cassini Spacecraft 2004 to 2017</dc:title>
  <dc:creator>Peter</dc:creator>
  <cp:lastModifiedBy>Peter</cp:lastModifiedBy>
  <cp:revision>11</cp:revision>
  <dcterms:created xsi:type="dcterms:W3CDTF">2017-05-21T17:25:49Z</dcterms:created>
  <dcterms:modified xsi:type="dcterms:W3CDTF">2017-05-22T06:48:16Z</dcterms:modified>
</cp:coreProperties>
</file>